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83"/>
  </p:notesMasterIdLst>
  <p:sldIdLst>
    <p:sldId id="531" r:id="rId3"/>
    <p:sldId id="528" r:id="rId4"/>
    <p:sldId id="529" r:id="rId5"/>
    <p:sldId id="532" r:id="rId6"/>
    <p:sldId id="533" r:id="rId7"/>
    <p:sldId id="534" r:id="rId8"/>
    <p:sldId id="527" r:id="rId9"/>
    <p:sldId id="464" r:id="rId10"/>
    <p:sldId id="261" r:id="rId11"/>
    <p:sldId id="424" r:id="rId12"/>
    <p:sldId id="520" r:id="rId13"/>
    <p:sldId id="508" r:id="rId14"/>
    <p:sldId id="515" r:id="rId15"/>
    <p:sldId id="505" r:id="rId16"/>
    <p:sldId id="516" r:id="rId17"/>
    <p:sldId id="509" r:id="rId18"/>
    <p:sldId id="507" r:id="rId19"/>
    <p:sldId id="448" r:id="rId20"/>
    <p:sldId id="521" r:id="rId21"/>
    <p:sldId id="450" r:id="rId22"/>
    <p:sldId id="472" r:id="rId23"/>
    <p:sldId id="451" r:id="rId24"/>
    <p:sldId id="523" r:id="rId25"/>
    <p:sldId id="452" r:id="rId26"/>
    <p:sldId id="453" r:id="rId27"/>
    <p:sldId id="476" r:id="rId28"/>
    <p:sldId id="473" r:id="rId29"/>
    <p:sldId id="457" r:id="rId30"/>
    <p:sldId id="455" r:id="rId31"/>
    <p:sldId id="511" r:id="rId32"/>
    <p:sldId id="474" r:id="rId33"/>
    <p:sldId id="475" r:id="rId34"/>
    <p:sldId id="408" r:id="rId35"/>
    <p:sldId id="300" r:id="rId36"/>
    <p:sldId id="458" r:id="rId37"/>
    <p:sldId id="478" r:id="rId38"/>
    <p:sldId id="526" r:id="rId39"/>
    <p:sldId id="479" r:id="rId40"/>
    <p:sldId id="513" r:id="rId41"/>
    <p:sldId id="418" r:id="rId42"/>
    <p:sldId id="480" r:id="rId43"/>
    <p:sldId id="483" r:id="rId44"/>
    <p:sldId id="522" r:id="rId45"/>
    <p:sldId id="257" r:id="rId46"/>
    <p:sldId id="484" r:id="rId47"/>
    <p:sldId id="485" r:id="rId48"/>
    <p:sldId id="486" r:id="rId49"/>
    <p:sldId id="487" r:id="rId50"/>
    <p:sldId id="488" r:id="rId51"/>
    <p:sldId id="489" r:id="rId52"/>
    <p:sldId id="490" r:id="rId53"/>
    <p:sldId id="503" r:id="rId54"/>
    <p:sldId id="519" r:id="rId55"/>
    <p:sldId id="470" r:id="rId56"/>
    <p:sldId id="468" r:id="rId57"/>
    <p:sldId id="482" r:id="rId58"/>
    <p:sldId id="491" r:id="rId59"/>
    <p:sldId id="462" r:id="rId60"/>
    <p:sldId id="524" r:id="rId61"/>
    <p:sldId id="444" r:id="rId62"/>
    <p:sldId id="461" r:id="rId63"/>
    <p:sldId id="493" r:id="rId64"/>
    <p:sldId id="492" r:id="rId65"/>
    <p:sldId id="495" r:id="rId66"/>
    <p:sldId id="497" r:id="rId67"/>
    <p:sldId id="496" r:id="rId68"/>
    <p:sldId id="499" r:id="rId69"/>
    <p:sldId id="384" r:id="rId70"/>
    <p:sldId id="517" r:id="rId71"/>
    <p:sldId id="436" r:id="rId72"/>
    <p:sldId id="348" r:id="rId73"/>
    <p:sldId id="518" r:id="rId74"/>
    <p:sldId id="514" r:id="rId75"/>
    <p:sldId id="417" r:id="rId76"/>
    <p:sldId id="353" r:id="rId77"/>
    <p:sldId id="535" r:id="rId78"/>
    <p:sldId id="536" r:id="rId79"/>
    <p:sldId id="330" r:id="rId80"/>
    <p:sldId id="537" r:id="rId81"/>
    <p:sldId id="50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CC0066"/>
    <a:srgbClr val="FF5050"/>
    <a:srgbClr val="FF6600"/>
    <a:srgbClr val="FF9933"/>
    <a:srgbClr val="FFCC00"/>
    <a:srgbClr val="FFFF00"/>
    <a:srgbClr val="1B9D43"/>
    <a:srgbClr val="CCE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80800" autoAdjust="0"/>
  </p:normalViewPr>
  <p:slideViewPr>
    <p:cSldViewPr showGuides="1">
      <p:cViewPr varScale="1">
        <p:scale>
          <a:sx n="93" d="100"/>
          <a:sy n="93" d="100"/>
        </p:scale>
        <p:origin x="1074" y="84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commentAuthors" Target="commentAuthor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4918A-DE2C-81FC-D77C-B87246DA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3E99A-4511-057A-130D-30D834AF3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4746A-43E9-A34E-6065-5D69A8C7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“YES” - 6 out of 6 on the technical scale</a:t>
            </a:r>
          </a:p>
          <a:p>
            <a:r>
              <a:rPr lang="en-US" dirty="0"/>
              <a:t>12 out of 12 indicators to start with indexes</a:t>
            </a:r>
          </a:p>
          <a:p>
            <a:r>
              <a:rPr lang="en-US" dirty="0"/>
              <a:t>Particular note: Developers has free reign to add missing index 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BD2D-D5FC-3C09-23DE-4C41700AA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7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*10:00*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*08:00*</a:t>
            </a:r>
          </a:p>
          <a:p>
            <a:r>
              <a:rPr lang="en-US" dirty="0"/>
              <a:t>60 metrics of measured HURT</a:t>
            </a:r>
          </a:p>
          <a:p>
            <a:r>
              <a:rPr lang="en-US" dirty="0"/>
              <a:t>Lumped into 12 broad categories</a:t>
            </a:r>
          </a:p>
          <a:p>
            <a:r>
              <a:rPr lang="en-US" b="1" dirty="0"/>
              <a:t>INCOMPLETE</a:t>
            </a:r>
            <a:r>
              <a:rPr lang="en-US" dirty="0"/>
              <a:t> – </a:t>
            </a:r>
            <a:r>
              <a:rPr lang="en-US" dirty="0" err="1"/>
              <a:t>Fulltext</a:t>
            </a:r>
            <a:r>
              <a:rPr lang="en-US" dirty="0"/>
              <a:t>, </a:t>
            </a:r>
            <a:r>
              <a:rPr lang="en-US" dirty="0" err="1"/>
              <a:t>columnstore</a:t>
            </a:r>
            <a:r>
              <a:rPr lang="en-US" dirty="0"/>
              <a:t>, in-memory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08:30</a:t>
            </a:r>
          </a:p>
          <a:p>
            <a:r>
              <a:rPr lang="en-US" dirty="0"/>
              <a:t>Wait - not going to get into threads and scheduler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09:00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09:30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</a:t>
            </a:r>
          </a:p>
          <a:p>
            <a:r>
              <a:rPr lang="en-US" dirty="0"/>
              <a:t>Operations – number of times index touched, e.g. Loop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13:30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20:00</a:t>
            </a:r>
          </a:p>
          <a:p>
            <a:r>
              <a:rPr lang="en-US" dirty="0"/>
              <a:t>90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  <a:p>
            <a:r>
              <a:rPr lang="en-US" dirty="0"/>
              <a:t>&lt;BS&gt; Reads don’t include index seeks!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*22:00*</a:t>
            </a:r>
          </a:p>
          <a:p>
            <a:r>
              <a:rPr lang="en-US" dirty="0"/>
              <a:t>21 tables</a:t>
            </a:r>
          </a:p>
          <a:p>
            <a:r>
              <a:rPr lang="en-US" dirty="0"/>
              <a:t>Stunning insight - a lot less work to make significant improvement in performance</a:t>
            </a:r>
          </a:p>
          <a:p>
            <a:r>
              <a:rPr lang="en-US" b="1" dirty="0"/>
              <a:t>YMMV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primary sources of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Out of 90+ - 24</a:t>
            </a:r>
            <a:r>
              <a:rPr lang="en-US" dirty="0">
                <a:solidFill>
                  <a:schemeClr val="tx1"/>
                </a:solidFill>
              </a:rPr>
              <a:t> principal table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47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Sample Data - Microsoft’s </a:t>
            </a:r>
            <a:r>
              <a:rPr lang="en-US" b="0" dirty="0" err="1">
                <a:solidFill>
                  <a:schemeClr val="tx1"/>
                </a:solidFill>
              </a:rPr>
              <a:t>WideWorldImporters_FULL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OrderLines</a:t>
            </a:r>
            <a:r>
              <a:rPr lang="en-US" b="0" dirty="0">
                <a:solidFill>
                  <a:schemeClr val="tx1"/>
                </a:solidFill>
              </a:rPr>
              <a:t> is 30% wait time 8% wait count – fewer longer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38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hurt can be spread unevenly across the pain metrics</a:t>
            </a:r>
          </a:p>
          <a:p>
            <a:r>
              <a:rPr lang="en-US" dirty="0"/>
              <a:t>Invoices is 24% wait time 85% wait count – more shorter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31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Others tell you “the patient is bleeding” not “what wound do you close first?”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– low usage index covering a unique constraint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86C6C-BC09-112D-BCE9-C581846E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4713B-3881-72CB-6654-B78ADEC13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561BB-284B-3389-D364-8E147624B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F297B-0625-078A-0F32-9609451C9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28:00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Purpose built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37:00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YMMV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  <a:p>
            <a:r>
              <a:rPr lang="en-US" dirty="0"/>
              <a:t>Getting to the Action</a:t>
            </a:r>
          </a:p>
          <a:p>
            <a:r>
              <a:rPr lang="en-US" dirty="0"/>
              <a:t>	Click on Table Level priority</a:t>
            </a:r>
          </a:p>
          <a:p>
            <a:r>
              <a:rPr lang="en-US" dirty="0"/>
              <a:t>	Display changes to Index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4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0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  <a:p>
            <a:r>
              <a:rPr lang="en-US" dirty="0"/>
              <a:t>Sorted by index type, Foreign Key, Missing Indexes, History tables, Internal Tables</a:t>
            </a:r>
          </a:p>
          <a:p>
            <a:r>
              <a:rPr lang="en-US" dirty="0"/>
              <a:t>Sorting available on column heads</a:t>
            </a:r>
          </a:p>
          <a:p>
            <a:r>
              <a:rPr lang="en-US" dirty="0"/>
              <a:t>Enable Optimize for Sequential key new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66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for Sequential Key – New in 2019, “can” speed up inserts into tables with identity or sequence clustered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7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40:00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*41:00*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Diagnostics split into 2 elements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to know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pain metrics and related values – top values only</a:t>
            </a:r>
          </a:p>
          <a:p>
            <a:pPr marL="0" indent="0">
              <a:buFontTx/>
              <a:buNone/>
            </a:pPr>
            <a:r>
              <a:rPr lang="en-US" dirty="0"/>
              <a:t>Trying to eliminate scrolling to “see” all of the key information</a:t>
            </a:r>
          </a:p>
          <a:p>
            <a:pPr marL="0" indent="0">
              <a:buFontTx/>
              <a:buNone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35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1C6-7CBF-CF62-BF38-16EE7FC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9A53-FB5C-0EF9-1767-A96836A0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BE996-6C46-FC00-F9E9-05494BC7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Hurts &amp; related metrics</a:t>
            </a:r>
          </a:p>
          <a:p>
            <a:r>
              <a:rPr lang="en-US" dirty="0"/>
              <a:t>3 elements per hurt - metric type, metric total, percent instance,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3868-4B5B-B0D2-9607-E0267FD5E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535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r>
              <a:rPr lang="en-US" dirty="0"/>
              <a:t>To be replaced by existing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301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A9AB-02DC-C783-59F0-65281A2B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A5AF-3705-FBCE-3EE7-46515A3B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686B-2D7C-223D-F761-B923F657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priority columns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3B25-129E-2A14-13A3-A0CDF05DA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41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45:00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02:00</a:t>
            </a:r>
          </a:p>
          <a:p>
            <a:pPr marL="0" indent="0" algn="l">
              <a:buNone/>
            </a:pPr>
            <a:r>
              <a:rPr lang="en-US" sz="1200" dirty="0"/>
              <a:t>When get called in begin asking questions to figure out where to start</a:t>
            </a:r>
          </a:p>
          <a:p>
            <a:pPr marL="0" indent="0" algn="l">
              <a:buNone/>
            </a:pPr>
            <a:r>
              <a:rPr lang="en-US" sz="1200" dirty="0"/>
              <a:t>“NO” answer is bad</a:t>
            </a:r>
          </a:p>
          <a:p>
            <a:pPr marL="0" indent="0" algn="l">
              <a:buNone/>
            </a:pPr>
            <a:r>
              <a:rPr lang="en-US" sz="1200" dirty="0"/>
              <a:t>Testers – constraints,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648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2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48:00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031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*59:00*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answers are “NO” - 6 out of 6 on the Business scale</a:t>
            </a:r>
          </a:p>
          <a:p>
            <a:r>
              <a:rPr lang="en-US" dirty="0"/>
              <a:t>Particular note: lift &amp; shift to cloud ended up costing more than 3X on premise</a:t>
            </a:r>
          </a:p>
          <a:p>
            <a:r>
              <a:rPr lang="en-US" dirty="0"/>
              <a:t>Particular note: SQL 2016 Enterprise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87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106160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LXL 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183EE-CCAE-B29C-3DA8-069EDD0D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45" y="0"/>
            <a:ext cx="11624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iori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0CE93-5D90-7D7B-B41F-2F496F0E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68" y="0"/>
            <a:ext cx="1193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escription &amp; Diagno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D5B347-88F5-D623-BEBE-E9F8C2223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Metadata &amp; Key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A964-9099-9CAC-F8D1-236372BB7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409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5D585-17DA-EA3F-FD79-0359589CA9E8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Jacksonville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R(x): Prescriptions for Performance Improvement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63" r:id="rId4"/>
    <p:sldLayoutId id="2147483654" r:id="rId5"/>
    <p:sldLayoutId id="2147483659" r:id="rId6"/>
    <p:sldLayoutId id="2147483661" r:id="rId7"/>
    <p:sldLayoutId id="2147483662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DCDCCF-BF03-9C1F-D0B3-7D04BE73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11BD6-8303-30BD-C67C-40BD59D0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8EBEF-B8E9-3DE4-CED8-FC945B680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DBA7F-7E8F-40E4-986A-F1B9E84BEA8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64D51-644C-0DFB-CF61-4E10CDEB5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02FBE-FC0B-3ED4-D414-1FCE488C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F8385-2C6D-41B2-AAC5-3ABC171F9B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845EA-2113-C468-0D68-DB405D18A8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3992"/>
            <a:ext cx="12192000" cy="66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A8C5D-4F08-5873-4D09-072C939A0F40}"/>
              </a:ext>
            </a:extLst>
          </p:cNvPr>
          <p:cNvSpPr txBox="1"/>
          <p:nvPr userDrawn="1"/>
        </p:nvSpPr>
        <p:spPr>
          <a:xfrm>
            <a:off x="60960" y="6521794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9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18" Type="http://schemas.openxmlformats.org/officeDocument/2006/relationships/image" Target="../media/image22.png"/><Relationship Id="rId3" Type="http://schemas.openxmlformats.org/officeDocument/2006/relationships/image" Target="../media/image8.jpe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5.emf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hyperlink" Target="linkedin.com/in/billsanscrai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97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QLXL/SQLX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568" y="102899"/>
            <a:ext cx="11192256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b="1" dirty="0"/>
              <a:t>Index (x): Prescriptions for Performance Improvement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153" y="4494717"/>
            <a:ext cx="5230368" cy="1655762"/>
          </a:xfrm>
        </p:spPr>
        <p:txBody>
          <a:bodyPr>
            <a:noAutofit/>
          </a:bodyPr>
          <a:lstStyle/>
          <a:p>
            <a:r>
              <a:rPr lang="en-US" sz="2800" b="1" dirty="0"/>
              <a:t>SQL Saturday Jacksonville 2024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21" y="3367812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application failed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404231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AWS via “Lift &amp; Shift” </a:t>
            </a:r>
            <a:br>
              <a:rPr lang="en-US" dirty="0"/>
            </a:br>
            <a:r>
              <a:rPr lang="en-US" dirty="0"/>
              <a:t>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</a:t>
            </a:r>
            <a:br>
              <a:rPr lang="en-US" dirty="0"/>
            </a:br>
            <a:r>
              <a:rPr lang="en-US" dirty="0"/>
              <a:t>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Platform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6CE327-5B6A-155B-9462-954BEE1D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3" y="443944"/>
            <a:ext cx="7049297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Are the original application Architects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Designing changes may take much longer</a:t>
            </a:r>
          </a:p>
          <a:p>
            <a:r>
              <a:rPr lang="en-US" dirty="0"/>
              <a:t>Can developers be spared for code refactoring?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Are application functionality testers available?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(Most) index changes affect speed not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3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 for more bigger faster hardware?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Is there time before next activity peak?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Can we increase the Maintenance Window?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index changes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can be made online (no outage window)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Business</a:t>
            </a:r>
          </a:p>
        </p:txBody>
      </p:sp>
      <p:pic>
        <p:nvPicPr>
          <p:cNvPr id="10242" name="Picture 2" descr="compass and stock market chart - charting the course business stock pictures, royalty-free photos &amp; images">
            <a:extLst>
              <a:ext uri="{FF2B5EF4-FFF2-40B4-BE49-F238E27FC236}">
                <a16:creationId xmlns:a16="http://schemas.microsoft.com/office/drawing/2014/main" id="{2F57F0D5-B1BB-7106-B744-6771428C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555558"/>
            <a:ext cx="5291328" cy="587146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ED156-9C12-17D4-AF53-C5A622B0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Are the original Architects available?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All are long gone</a:t>
            </a:r>
          </a:p>
          <a:p>
            <a:pPr>
              <a:spcBef>
                <a:spcPts val="600"/>
              </a:spcBef>
            </a:pPr>
            <a:r>
              <a:rPr lang="en-US" dirty="0"/>
              <a:t>Can developers be spared to refactor the application?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Hard feature delivery dates committed</a:t>
            </a:r>
          </a:p>
          <a:p>
            <a:pPr>
              <a:spcBef>
                <a:spcPts val="600"/>
              </a:spcBef>
            </a:pPr>
            <a:r>
              <a:rPr lang="en-US" dirty="0"/>
              <a:t>Are application functionality testers available?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Testing staff fully committed to new features</a:t>
            </a:r>
          </a:p>
          <a:p>
            <a:pPr>
              <a:spcBef>
                <a:spcPts val="600"/>
              </a:spcBef>
            </a:pPr>
            <a:r>
              <a:rPr lang="en-US" dirty="0"/>
              <a:t>Is there money for more faster hardware?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Lift &amp; shift to cloud costs &gt; 3x on-premise</a:t>
            </a:r>
          </a:p>
          <a:p>
            <a:pPr>
              <a:spcBef>
                <a:spcPts val="600"/>
              </a:spcBef>
            </a:pPr>
            <a:r>
              <a:rPr lang="en-US" dirty="0"/>
              <a:t>Is there time before the before the next activity peak?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Peaks arrive unannounced</a:t>
            </a:r>
          </a:p>
          <a:p>
            <a:pPr>
              <a:spcBef>
                <a:spcPts val="600"/>
              </a:spcBef>
            </a:pPr>
            <a:r>
              <a:rPr lang="en-US" dirty="0"/>
              <a:t>Can we make the Maintenance Window bigger?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NO!</a:t>
            </a:r>
            <a:r>
              <a:rPr lang="en-US" dirty="0">
                <a:solidFill>
                  <a:srgbClr val="0070C0"/>
                </a:solidFill>
              </a:rPr>
              <a:t> Customers clamoring for greater availability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CDF63D-4EAE-380C-B5C6-2A07E089CF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No is Bad</a:t>
            </a:r>
          </a:p>
        </p:txBody>
      </p:sp>
      <p:pic>
        <p:nvPicPr>
          <p:cNvPr id="17410" name="Picture 2" descr="perplexed young woman - isolated - contemplation stock pictures, royalty-free photos &amp; images">
            <a:extLst>
              <a:ext uri="{FF2B5EF4-FFF2-40B4-BE49-F238E27FC236}">
                <a16:creationId xmlns:a16="http://schemas.microsoft.com/office/drawing/2014/main" id="{96E4EE68-0E60-E087-6721-8623D63F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31" y="550382"/>
            <a:ext cx="4029075" cy="59253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Any Poison Wait Types - RESOURCE_SEMAPHORE, THREADPOOL 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and less resource available for next query</a:t>
            </a:r>
          </a:p>
          <a:p>
            <a:r>
              <a:rPr lang="en-US" dirty="0"/>
              <a:t>Is SOS_SCHEDULER_YIELD wait type “high”?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Parallelism, long running query tasks shuffled from CPUs back to work queues</a:t>
            </a:r>
            <a:endParaRPr lang="en-US" dirty="0"/>
          </a:p>
          <a:p>
            <a:r>
              <a:rPr lang="en-US" dirty="0"/>
              <a:t>Are there “high” Lock &amp; Latch Waits?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indexes, lots of table and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index scanning, lock escalations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2551176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CPU usage grows exponentially</a:t>
            </a:r>
            <a:br>
              <a:rPr lang="en-US" dirty="0"/>
            </a:br>
            <a:r>
              <a:rPr lang="en-US" dirty="0"/>
              <a:t>as users grow linearly?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Have indexes not been tuned in recent memory?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Technical Debt</a:t>
            </a:r>
          </a:p>
          <a:p>
            <a:r>
              <a:rPr lang="en-US" dirty="0"/>
              <a:t>Performance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Tuning Indexes - Technical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6" y="682898"/>
            <a:ext cx="3463698" cy="5652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1C15-A8FD-9453-CB1F-3505903D9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AAC7C-EB58-AC3A-459E-7E72EDB9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Does CPU usage grows exponentially?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CPU pegs 100% regularly</a:t>
            </a:r>
          </a:p>
          <a:p>
            <a:pPr>
              <a:spcBef>
                <a:spcPts val="600"/>
              </a:spcBef>
            </a:pPr>
            <a:r>
              <a:rPr lang="en-US" dirty="0"/>
              <a:t>Any Poison Wait Types?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Poison waits even with low load</a:t>
            </a:r>
          </a:p>
          <a:p>
            <a:pPr>
              <a:spcBef>
                <a:spcPts val="600"/>
              </a:spcBef>
            </a:pPr>
            <a:r>
              <a:rPr lang="en-US" dirty="0"/>
              <a:t>Are there “high” Lock &amp; Latch Waits?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Wait types grow exponentially</a:t>
            </a:r>
          </a:p>
          <a:p>
            <a:pPr>
              <a:spcBef>
                <a:spcPts val="600"/>
              </a:spcBef>
            </a:pPr>
            <a:r>
              <a:rPr lang="en-US" dirty="0"/>
              <a:t>Is SOS_SCHEDULER_YIELD wait type “high”?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Especially when things get busy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Have indexes not been tuned recently?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Can’t remember when was last done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Performance fixed with missing indexes?</a:t>
            </a:r>
          </a:p>
          <a:p>
            <a:pPr lvl="1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</a:rPr>
              <a:t>YES!</a:t>
            </a:r>
            <a:r>
              <a:rPr lang="en-US" dirty="0">
                <a:solidFill>
                  <a:srgbClr val="0070C0"/>
                </a:solidFill>
              </a:rPr>
              <a:t> Client’s “</a:t>
            </a:r>
            <a:r>
              <a:rPr lang="en-US" dirty="0" err="1">
                <a:solidFill>
                  <a:srgbClr val="0070C0"/>
                </a:solidFill>
              </a:rPr>
              <a:t>goto</a:t>
            </a:r>
            <a:r>
              <a:rPr lang="en-US" dirty="0">
                <a:solidFill>
                  <a:srgbClr val="0070C0"/>
                </a:solidFill>
              </a:rPr>
              <a:t>” performance solution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5DFBC1-4058-BDC9-F787-C028BB5E64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Answers -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Yes is Bad</a:t>
            </a:r>
          </a:p>
        </p:txBody>
      </p:sp>
      <p:pic>
        <p:nvPicPr>
          <p:cNvPr id="2056" name="Picture 8" descr="young businessman with an idea - isolated - eureka stock pictures, royalty-free photos &amp; images">
            <a:extLst>
              <a:ext uri="{FF2B5EF4-FFF2-40B4-BE49-F238E27FC236}">
                <a16:creationId xmlns:a16="http://schemas.microsoft.com/office/drawing/2014/main" id="{569EB617-0BFF-3171-4FD8-0C8D7413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8" y="590087"/>
            <a:ext cx="4581525" cy="58293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New Index Tuning </a:t>
            </a:r>
            <a:r>
              <a:rPr lang="en-US" dirty="0"/>
              <a:t>Approach - </a:t>
            </a:r>
            <a:r>
              <a:rPr lang="en-US" dirty="0" err="1"/>
              <a:t>SQLXL_Index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Law (or the “80/20 Rule”)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80</a:t>
            </a:r>
            <a:r>
              <a:rPr lang="en-US" dirty="0"/>
              <a:t>% of results come from </a:t>
            </a:r>
            <a:r>
              <a:rPr lang="en-US" b="1" dirty="0"/>
              <a:t>20</a:t>
            </a:r>
            <a:r>
              <a:rPr lang="en-US" dirty="0"/>
              <a:t>% of effort”</a:t>
            </a:r>
          </a:p>
          <a:p>
            <a:r>
              <a:rPr lang="en-US" dirty="0"/>
              <a:t>Ask SQL Server “Where does it hurt?”</a:t>
            </a:r>
          </a:p>
          <a:p>
            <a:r>
              <a:rPr lang="en-US" dirty="0"/>
              <a:t>Prioritize the hurts</a:t>
            </a:r>
          </a:p>
          <a:p>
            <a:r>
              <a:rPr lang="en-US" dirty="0"/>
              <a:t>Review index prescriptions</a:t>
            </a:r>
          </a:p>
          <a:p>
            <a:r>
              <a:rPr lang="en-US" dirty="0"/>
              <a:t>Apply prescriptions to fix the hurts</a:t>
            </a:r>
          </a:p>
          <a:p>
            <a:endParaRPr lang="en-US" dirty="0"/>
          </a:p>
        </p:txBody>
      </p:sp>
      <p:pic>
        <p:nvPicPr>
          <p:cNvPr id="18440" name="Picture 8" descr="Pareto Principle or law of the vital few. 80/20 rule. factor sparsity">
            <a:extLst>
              <a:ext uri="{FF2B5EF4-FFF2-40B4-BE49-F238E27FC236}">
                <a16:creationId xmlns:a16="http://schemas.microsoft.com/office/drawing/2014/main" id="{E7F7FF27-ADF9-B72E-13D7-2E8D87D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67" y="2283855"/>
            <a:ext cx="6400936" cy="426729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- SQL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786808"/>
              </p:ext>
            </p:extLst>
          </p:nvPr>
        </p:nvGraphicFramePr>
        <p:xfrm>
          <a:off x="0" y="450586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9696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242304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F99D4E6-888B-FFB8-BF0D-722FE003B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31007-D5D3-CDB0-2D2F-816BD1046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08" y="96786"/>
            <a:ext cx="1875708" cy="864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467644-058C-4909-EA0C-7EF2EE02B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93992"/>
            <a:ext cx="12192000" cy="66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F97A58-F472-CE1D-23CE-52713814C307}"/>
              </a:ext>
            </a:extLst>
          </p:cNvPr>
          <p:cNvSpPr txBox="1"/>
          <p:nvPr/>
        </p:nvSpPr>
        <p:spPr>
          <a:xfrm>
            <a:off x="693428" y="622079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3E8C2-8444-F70F-EE72-5523F7F83419}"/>
              </a:ext>
            </a:extLst>
          </p:cNvPr>
          <p:cNvSpPr txBox="1"/>
          <p:nvPr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2A490-2C60-67CE-D567-2D61C7216422}"/>
              </a:ext>
            </a:extLst>
          </p:cNvPr>
          <p:cNvSpPr txBox="1"/>
          <p:nvPr/>
        </p:nvSpPr>
        <p:spPr>
          <a:xfrm>
            <a:off x="7156704" y="5952744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D5B05-FA8A-3FB4-1E47-3774F1D3B4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359542"/>
            <a:ext cx="1525113" cy="324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47F3FE-4FB9-6C66-F958-00626952FD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21" y="69879"/>
            <a:ext cx="4091797" cy="569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4E3631-CCAF-3214-5D37-3669DF4972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15" y="6472481"/>
            <a:ext cx="1212739" cy="219809"/>
          </a:xfrm>
          <a:prstGeom prst="rect">
            <a:avLst/>
          </a:prstGeom>
        </p:spPr>
      </p:pic>
      <p:sp>
        <p:nvSpPr>
          <p:cNvPr id="11" name="Rectangle 45">
            <a:extLst>
              <a:ext uri="{FF2B5EF4-FFF2-40B4-BE49-F238E27FC236}">
                <a16:creationId xmlns:a16="http://schemas.microsoft.com/office/drawing/2014/main" id="{3303114D-327F-D5F2-775C-EA9848F71AFD}"/>
              </a:ext>
            </a:extLst>
          </p:cNvPr>
          <p:cNvSpPr/>
          <p:nvPr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47">
            <a:extLst>
              <a:ext uri="{FF2B5EF4-FFF2-40B4-BE49-F238E27FC236}">
                <a16:creationId xmlns:a16="http://schemas.microsoft.com/office/drawing/2014/main" id="{7CDB27AA-0A0A-E4E5-A31E-A1A5D29EB6DD}"/>
              </a:ext>
            </a:extLst>
          </p:cNvPr>
          <p:cNvSpPr/>
          <p:nvPr/>
        </p:nvSpPr>
        <p:spPr>
          <a:xfrm>
            <a:off x="7156704" y="5971375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0AB51885-2159-31F9-CE9F-6225A9C70464}"/>
              </a:ext>
            </a:extLst>
          </p:cNvPr>
          <p:cNvSpPr/>
          <p:nvPr/>
        </p:nvSpPr>
        <p:spPr>
          <a:xfrm>
            <a:off x="1551312" y="5971961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4164F-68A4-A0A7-8CC2-78B400C1F370}"/>
              </a:ext>
            </a:extLst>
          </p:cNvPr>
          <p:cNvSpPr txBox="1"/>
          <p:nvPr/>
        </p:nvSpPr>
        <p:spPr>
          <a:xfrm>
            <a:off x="1487092" y="5907798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A2442-BB7C-CEAE-2A79-5A6A1F84BCA8}"/>
              </a:ext>
            </a:extLst>
          </p:cNvPr>
          <p:cNvSpPr txBox="1"/>
          <p:nvPr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B78A09B-DF91-0BA1-7A1F-F2436867B4FC}"/>
              </a:ext>
            </a:extLst>
          </p:cNvPr>
          <p:cNvSpPr/>
          <p:nvPr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6AEDDF62-9CF5-5CF7-0747-D1CA10368E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18" name="Picture 17" descr="A purple and grey logo&#10;&#10;Description automatically generated">
            <a:extLst>
              <a:ext uri="{FF2B5EF4-FFF2-40B4-BE49-F238E27FC236}">
                <a16:creationId xmlns:a16="http://schemas.microsoft.com/office/drawing/2014/main" id="{70642C6D-AFA7-6FFF-8BCE-7FA0D0F5932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519D61BE-FBBC-20F5-0690-04EA7197C5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780F31-EFA4-20CF-3B6C-814E725E71E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46209"/>
            <a:ext cx="1525113" cy="326505"/>
          </a:xfrm>
          <a:prstGeom prst="rect">
            <a:avLst/>
          </a:prstGeom>
        </p:spPr>
      </p:pic>
      <p:pic>
        <p:nvPicPr>
          <p:cNvPr id="21" name="Picture 20" descr="A blue and pink logo&#10;&#10;Description automatically generated">
            <a:extLst>
              <a:ext uri="{FF2B5EF4-FFF2-40B4-BE49-F238E27FC236}">
                <a16:creationId xmlns:a16="http://schemas.microsoft.com/office/drawing/2014/main" id="{BBBEBB0F-1665-DE54-6F2E-A7042061DA9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22" name="Picture 21" descr="A blue and black logo&#10;&#10;Description automatically generated">
            <a:extLst>
              <a:ext uri="{FF2B5EF4-FFF2-40B4-BE49-F238E27FC236}">
                <a16:creationId xmlns:a16="http://schemas.microsoft.com/office/drawing/2014/main" id="{ADF51ACA-A84B-E719-BEC4-BE2AE35542B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23" name="Picture 22" descr="A black and orange logo&#10;&#10;Description automatically generated">
            <a:extLst>
              <a:ext uri="{FF2B5EF4-FFF2-40B4-BE49-F238E27FC236}">
                <a16:creationId xmlns:a16="http://schemas.microsoft.com/office/drawing/2014/main" id="{9FBED416-C9A2-1C97-4050-05EEB4A8065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24" name="Picture 2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AD426D81-301D-1329-E745-BC931BF32A1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673AE5-2638-35D8-1517-FFD9A514983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26" name="Picture 25" descr="A blue and white logo&#10;&#10;Description automatically generated">
            <a:extLst>
              <a:ext uri="{FF2B5EF4-FFF2-40B4-BE49-F238E27FC236}">
                <a16:creationId xmlns:a16="http://schemas.microsoft.com/office/drawing/2014/main" id="{0C2B993B-E427-03E5-D766-A40545C256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27" name="Picture 26" descr="A blue and black text&#10;&#10;Description automatically generated">
            <a:extLst>
              <a:ext uri="{FF2B5EF4-FFF2-40B4-BE49-F238E27FC236}">
                <a16:creationId xmlns:a16="http://schemas.microsoft.com/office/drawing/2014/main" id="{748F4A86-5C98-A32A-65FC-E6875CC230B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28" name="Picture 27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90DFA4A9-B6F6-23C1-1AAF-D33426CBC7E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9A26A3-E8F3-32E7-908B-7F2619FA71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727D58-61E9-5378-D099-3385063ECD81}"/>
              </a:ext>
            </a:extLst>
          </p:cNvPr>
          <p:cNvSpPr txBox="1"/>
          <p:nvPr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31" name="Rectangle 44">
            <a:extLst>
              <a:ext uri="{FF2B5EF4-FFF2-40B4-BE49-F238E27FC236}">
                <a16:creationId xmlns:a16="http://schemas.microsoft.com/office/drawing/2014/main" id="{37672BFB-FC0F-A4AC-5A3D-4DF533C83E4C}"/>
              </a:ext>
            </a:extLst>
          </p:cNvPr>
          <p:cNvSpPr/>
          <p:nvPr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Rectangle 46">
            <a:extLst>
              <a:ext uri="{FF2B5EF4-FFF2-40B4-BE49-F238E27FC236}">
                <a16:creationId xmlns:a16="http://schemas.microsoft.com/office/drawing/2014/main" id="{B90639CD-515C-1AD9-AF86-C3F8B9A8127F}"/>
              </a:ext>
            </a:extLst>
          </p:cNvPr>
          <p:cNvSpPr/>
          <p:nvPr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3" name="Picture 3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ED53295D-E3B5-434C-A2D3-D2440C1B450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A88343-C72E-084F-5382-1146A24ED1DF}"/>
              </a:ext>
            </a:extLst>
          </p:cNvPr>
          <p:cNvSpPr txBox="1"/>
          <p:nvPr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1177096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Index activity waited on another SQL resource</a:t>
            </a:r>
          </a:p>
          <a:p>
            <a:r>
              <a:rPr lang="en-US" dirty="0"/>
              <a:t>Measure: counts &amp; time spent waiting on:</a:t>
            </a:r>
          </a:p>
          <a:p>
            <a:pPr lvl="1">
              <a:tabLst>
                <a:tab pos="2693988" algn="l"/>
              </a:tabLst>
            </a:pPr>
            <a:r>
              <a:rPr lang="en-US" dirty="0"/>
              <a:t>locks	</a:t>
            </a:r>
            <a:r>
              <a:rPr lang="en-US" dirty="0" err="1"/>
              <a:t>rowstore</a:t>
            </a:r>
            <a:r>
              <a:rPr lang="en-US" dirty="0"/>
              <a:t> “logical” buffer cache actions</a:t>
            </a:r>
          </a:p>
          <a:p>
            <a:pPr lvl="1">
              <a:tabLst>
                <a:tab pos="2693988" algn="l"/>
              </a:tabLst>
            </a:pPr>
            <a:r>
              <a:rPr lang="en-US" dirty="0"/>
              <a:t>latches	</a:t>
            </a:r>
            <a:r>
              <a:rPr lang="en-US" dirty="0" err="1"/>
              <a:t>rowstore</a:t>
            </a:r>
            <a:r>
              <a:rPr lang="en-US" dirty="0"/>
              <a:t> “physical” actions memory &lt;-&gt; disk</a:t>
            </a:r>
          </a:p>
          <a:p>
            <a:pPr lvl="1">
              <a:tabLst>
                <a:tab pos="2693988" algn="l"/>
              </a:tabLst>
            </a:pPr>
            <a:r>
              <a:rPr lang="en-US" dirty="0"/>
              <a:t>row groups	</a:t>
            </a:r>
            <a:r>
              <a:rPr lang="en-US" dirty="0" err="1"/>
              <a:t>columnstore</a:t>
            </a:r>
            <a:r>
              <a:rPr lang="en-US" dirty="0"/>
              <a:t> actions</a:t>
            </a:r>
          </a:p>
          <a:p>
            <a:pPr lvl="1">
              <a:tabLst>
                <a:tab pos="2693988" algn="l"/>
              </a:tabLst>
            </a:pPr>
            <a:r>
              <a:rPr lang="en-US" dirty="0"/>
              <a:t>I/O, logs	in-memory actions</a:t>
            </a:r>
          </a:p>
          <a:p>
            <a:r>
              <a:rPr lang="en-US" dirty="0"/>
              <a:t>Hurt: longer execution time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2292" name="Picture 4" descr="so many airplanes are in line on the runway waiting for take off - waiting in line stock pictures, royalty-free photos &amp; images">
            <a:extLst>
              <a:ext uri="{FF2B5EF4-FFF2-40B4-BE49-F238E27FC236}">
                <a16:creationId xmlns:a16="http://schemas.microsoft.com/office/drawing/2014/main" id="{FDAFFBCE-A256-E34B-5795-E4339000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37" y="2990088"/>
            <a:ext cx="5829300" cy="33051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500" dist="101600" dir="5400000" sy="-100000" algn="bl" rotWithShape="0"/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 err="1"/>
              <a:t>rowstore</a:t>
            </a:r>
            <a:r>
              <a:rPr lang="en-US" dirty="0"/>
              <a:t> locks applied to pages, rows</a:t>
            </a:r>
          </a:p>
          <a:p>
            <a:pPr lvl="1"/>
            <a:r>
              <a:rPr lang="en-US" dirty="0" err="1"/>
              <a:t>rowstore</a:t>
            </a:r>
            <a:r>
              <a:rPr lang="en-US" dirty="0"/>
              <a:t> lock promotions (row -&gt; page -&gt; partition -&gt; table) </a:t>
            </a:r>
          </a:p>
          <a:p>
            <a:pPr lvl="2"/>
            <a:r>
              <a:rPr lang="en-US" dirty="0"/>
              <a:t>attempts, successes</a:t>
            </a:r>
          </a:p>
          <a:p>
            <a:pPr lvl="2"/>
            <a:r>
              <a:rPr lang="en-US" dirty="0"/>
              <a:t>fails = attempts – successes</a:t>
            </a:r>
          </a:p>
          <a:p>
            <a:pPr lvl="1"/>
            <a:r>
              <a:rPr lang="en-US" dirty="0" err="1"/>
              <a:t>columnstore</a:t>
            </a:r>
            <a:r>
              <a:rPr lang="en-US" dirty="0"/>
              <a:t> locks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I/O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48" y="2492724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fit inserted / updated data into existing data page</a:t>
            </a:r>
          </a:p>
          <a:p>
            <a:pPr lvl="1"/>
            <a:r>
              <a:rPr lang="en-US" dirty="0"/>
              <a:t>creates new page</a:t>
            </a:r>
          </a:p>
          <a:p>
            <a:pPr lvl="1"/>
            <a:r>
              <a:rPr lang="en-US" dirty="0"/>
              <a:t>splinters data between both pages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&amp; tree splits</a:t>
            </a:r>
          </a:p>
          <a:p>
            <a:pPr lvl="1"/>
            <a:r>
              <a:rPr lang="en-US" dirty="0"/>
              <a:t>LOBs pushed off-row</a:t>
            </a:r>
          </a:p>
          <a:p>
            <a:pPr lvl="1"/>
            <a:r>
              <a:rPr lang="en-US" dirty="0"/>
              <a:t>in-memory page &amp; key splits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015538"/>
            <a:ext cx="3608832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data pages together</a:t>
            </a:r>
          </a:p>
          <a:p>
            <a:pPr lvl="1"/>
            <a:r>
              <a:rPr lang="en-US" dirty="0"/>
              <a:t>emptied pages marked for cleanup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 &amp; tree merges</a:t>
            </a:r>
          </a:p>
          <a:p>
            <a:pPr lvl="1"/>
            <a:r>
              <a:rPr lang="en-US" dirty="0"/>
              <a:t>LOBs pulled in-row</a:t>
            </a:r>
          </a:p>
          <a:p>
            <a:pPr lvl="1"/>
            <a:r>
              <a:rPr lang="en-US" dirty="0"/>
              <a:t>in-memory page &amp; </a:t>
            </a:r>
            <a:br>
              <a:rPr lang="en-US" dirty="0"/>
            </a:br>
            <a:r>
              <a:rPr lang="en-US" dirty="0"/>
              <a:t>key merges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2002536"/>
            <a:ext cx="4905753" cy="32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from the SQL optimizer to improve a single query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times query executed</a:t>
            </a:r>
          </a:p>
          <a:p>
            <a:pPr lvl="1"/>
            <a:r>
              <a:rPr lang="en-US" dirty="0"/>
              <a:t>Query cost estimate</a:t>
            </a:r>
          </a:p>
          <a:p>
            <a:pPr lvl="1"/>
            <a:r>
              <a:rPr lang="en-US" dirty="0"/>
              <a:t>Estimated percent reduction in query cost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  <a:p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68" y="2885762"/>
            <a:ext cx="3520118" cy="352011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Only</a:t>
            </a:r>
            <a:r>
              <a:rPr lang="en-US" dirty="0"/>
              <a:t> considers </a:t>
            </a:r>
            <a:r>
              <a:rPr lang="en-US" dirty="0" err="1"/>
              <a:t>nonclustered</a:t>
            </a:r>
            <a:r>
              <a:rPr lang="en-US" dirty="0"/>
              <a:t>, </a:t>
            </a:r>
            <a:r>
              <a:rPr lang="en-US" dirty="0" err="1"/>
              <a:t>rowstore</a:t>
            </a:r>
            <a:r>
              <a:rPr lang="en-US" dirty="0"/>
              <a:t>, disk-based indexes</a:t>
            </a:r>
          </a:p>
          <a:p>
            <a:pPr lvl="1"/>
            <a:r>
              <a:rPr lang="en-US" sz="2400" dirty="0"/>
              <a:t>No clustered, </a:t>
            </a:r>
            <a:r>
              <a:rPr lang="en-US" sz="2400" dirty="0" err="1"/>
              <a:t>columnstore</a:t>
            </a:r>
            <a:r>
              <a:rPr lang="en-US" sz="2400" dirty="0"/>
              <a:t>, XML, spatial, full-text, hash, unique, filtered, materialized views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Cleared for a table on DDL change or 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ignored.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Suggested index key columns listed by table column creation order, not selectivity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Metrics not update after actual execution(s)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Not weighted based on total number of times table was queried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internal tables (e.g. supporting full text &amp; spatial indexes)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history tables (CDC, SVN, LDG)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without weighing cost / benefit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reference to existing indexes or previous recommendations - causes overlaps!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suggestions for trivial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 for imprecise and non-persisted computed columns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Only one from each query, even if several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only inequality predicates have less accurate query cost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Does not consider existing </a:t>
            </a:r>
            <a:r>
              <a:rPr lang="en-US" sz="1700" dirty="0" err="1"/>
              <a:t>nonclustered</a:t>
            </a:r>
            <a:r>
              <a:rPr lang="en-US" sz="1700" dirty="0"/>
              <a:t> </a:t>
            </a:r>
            <a:r>
              <a:rPr lang="en-US" sz="1700" dirty="0" err="1"/>
              <a:t>columnstore</a:t>
            </a:r>
            <a:r>
              <a:rPr lang="en-US" sz="1700" dirty="0"/>
              <a:t>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19458" name="Picture 2" descr="compliance and standards. brochure template layout, cover design - rule book stock illustrations">
            <a:extLst>
              <a:ext uri="{FF2B5EF4-FFF2-40B4-BE49-F238E27FC236}">
                <a16:creationId xmlns:a16="http://schemas.microsoft.com/office/drawing/2014/main" id="{CCB5278F-0734-7746-A6DC-0995FD1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360937"/>
            <a:ext cx="3572255" cy="50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changes to table &amp; index data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  <a:p>
            <a:r>
              <a:rPr lang="en-US" dirty="0"/>
              <a:t>Note: excludes</a:t>
            </a:r>
          </a:p>
          <a:p>
            <a:pPr lvl="1"/>
            <a:r>
              <a:rPr lang="en-US" dirty="0"/>
              <a:t>splits, merges</a:t>
            </a:r>
          </a:p>
          <a:p>
            <a:pPr lvl="1"/>
            <a:r>
              <a:rPr lang="en-US" dirty="0"/>
              <a:t>LOB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08" y="2002536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Proportion of index/heap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r>
              <a:rPr lang="en-US" dirty="0"/>
              <a:t>Measure: pages in memory/total reserved pages allocated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physical reads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498080" y="1982012"/>
            <a:ext cx="5632704" cy="4442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/>
              <a:t>Performance Hurt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add:</a:t>
            </a:r>
          </a:p>
          <a:p>
            <a:pPr lvl="2"/>
            <a:r>
              <a:rPr lang="en-US" dirty="0"/>
              <a:t>Transaction Locks &amp; Exclusive Latches</a:t>
            </a:r>
          </a:p>
          <a:p>
            <a:pPr lvl="2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Sequence/identity generation</a:t>
            </a:r>
          </a:p>
          <a:p>
            <a:pPr lvl="2"/>
            <a:r>
              <a:rPr lang="en-US" dirty="0"/>
              <a:t>Splits &amp; merges</a:t>
            </a:r>
          </a:p>
          <a:p>
            <a:pPr lvl="2"/>
            <a:r>
              <a:rPr lang="en-US" dirty="0"/>
              <a:t>Deletes &amp; Ghost cleanup</a:t>
            </a:r>
          </a:p>
          <a:p>
            <a:pPr lvl="2"/>
            <a:r>
              <a:rPr lang="en-US" dirty="0"/>
              <a:t>Log file writes</a:t>
            </a:r>
          </a:p>
          <a:p>
            <a:pPr lvl="2"/>
            <a:r>
              <a:rPr lang="en-US" dirty="0"/>
              <a:t>Data file writes</a:t>
            </a:r>
          </a:p>
          <a:p>
            <a:pPr lvl="2"/>
            <a:r>
              <a:rPr lang="en-US" dirty="0"/>
              <a:t>Change/History Table inserts</a:t>
            </a:r>
          </a:p>
          <a:p>
            <a:pPr lvl="2"/>
            <a:r>
              <a:rPr lang="en-US" dirty="0"/>
              <a:t>Replica synching</a:t>
            </a:r>
          </a:p>
          <a:p>
            <a:r>
              <a:rPr lang="en-US" dirty="0"/>
              <a:t>Measure: count of reads / 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Waits</a:t>
            </a:r>
          </a:p>
          <a:p>
            <a:r>
              <a:rPr lang="en-US"/>
              <a:t>Locks</a:t>
            </a:r>
          </a:p>
          <a:p>
            <a:r>
              <a:rPr lang="en-US"/>
              <a:t>Splits</a:t>
            </a:r>
          </a:p>
          <a:p>
            <a:r>
              <a:rPr lang="en-US"/>
              <a:t>Merges</a:t>
            </a:r>
          </a:p>
          <a:p>
            <a:r>
              <a:rPr lang="en-US"/>
              <a:t>Missing</a:t>
            </a:r>
          </a:p>
          <a:p>
            <a:r>
              <a:rPr lang="en-US"/>
              <a:t>Writes</a:t>
            </a:r>
          </a:p>
          <a:p>
            <a:r>
              <a:rPr lang="en-US"/>
              <a:t>Buffer</a:t>
            </a:r>
          </a:p>
          <a:p>
            <a:r>
              <a:rPr lang="en-US" sz="3600" b="1">
                <a:solidFill>
                  <a:srgbClr val="FF0000"/>
                </a:solidFill>
              </a:rPr>
              <a:t>Read/Write</a:t>
            </a:r>
          </a:p>
          <a:p>
            <a:r>
              <a:rPr lang="en-US"/>
              <a:t>Scans</a:t>
            </a:r>
          </a:p>
          <a:p>
            <a:r>
              <a:rPr lang="en-US"/>
              <a:t>Lookups</a:t>
            </a:r>
          </a:p>
          <a:p>
            <a:r>
              <a:rPr lang="en-US"/>
              <a:t>Fetches</a:t>
            </a:r>
          </a:p>
          <a:p>
            <a:r>
              <a:rPr lang="en-US"/>
              <a:t>LOB</a:t>
            </a:r>
            <a:endParaRPr lang="en-US" dirty="0"/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843784"/>
            <a:ext cx="47625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 - if index keys match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range scans</a:t>
            </a:r>
          </a:p>
          <a:p>
            <a:pPr lvl="1"/>
            <a:r>
              <a:rPr lang="en-US" dirty="0"/>
              <a:t>Note: </a:t>
            </a:r>
            <a:r>
              <a:rPr lang="en-US" dirty="0" err="1"/>
              <a:t>Columnstore</a:t>
            </a:r>
            <a:r>
              <a:rPr lang="en-US" dirty="0"/>
              <a:t> is scan only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47040"/>
            <a:ext cx="4133850" cy="61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1168F7-81BC-6D69-AC2D-E2598544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A4A01-6E86-00FC-C48B-0FDB839723D1}"/>
              </a:ext>
            </a:extLst>
          </p:cNvPr>
          <p:cNvSpPr txBox="1"/>
          <p:nvPr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224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3557"/>
            <a:ext cx="40843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32192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LOB page touches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r>
              <a:rPr lang="en-US" dirty="0"/>
              <a:t>Some hurts more important than others</a:t>
            </a:r>
          </a:p>
          <a:p>
            <a:pPr lvl="1"/>
            <a:r>
              <a:rPr lang="en-US" dirty="0"/>
              <a:t>Apply weighting factor to metrics</a:t>
            </a:r>
          </a:p>
          <a:p>
            <a:r>
              <a:rPr lang="en-US" dirty="0"/>
              <a:t>Total up all weighted metric fractions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638093"/>
            <a:ext cx="3822192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66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66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505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505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66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CC0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Current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76" y="584398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8124827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Findings</a:t>
            </a:r>
          </a:p>
        </p:txBody>
      </p:sp>
      <p:pic>
        <p:nvPicPr>
          <p:cNvPr id="25602" name="Picture 2" descr="Free Ai Generated Lightbulb illustration and picture">
            <a:extLst>
              <a:ext uri="{FF2B5EF4-FFF2-40B4-BE49-F238E27FC236}">
                <a16:creationId xmlns:a16="http://schemas.microsoft.com/office/drawing/2014/main" id="{589F908D-28F0-F30A-8263-C9480B82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12" y="773756"/>
            <a:ext cx="3649615" cy="5487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3ED30C-DE73-61C3-74B0-6053AF5C347F}"/>
              </a:ext>
            </a:extLst>
          </p:cNvPr>
          <p:cNvSpPr/>
          <p:nvPr/>
        </p:nvSpPr>
        <p:spPr>
          <a:xfrm>
            <a:off x="275869" y="392501"/>
            <a:ext cx="569195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FDE6D-8591-2698-3FAB-9A7D7219AF39}"/>
              </a:ext>
            </a:extLst>
          </p:cNvPr>
          <p:cNvSpPr/>
          <p:nvPr/>
        </p:nvSpPr>
        <p:spPr>
          <a:xfrm>
            <a:off x="1207954" y="392501"/>
            <a:ext cx="4302828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9BDC4-88C4-1B99-50F8-8BE452EB72C9}"/>
              </a:ext>
            </a:extLst>
          </p:cNvPr>
          <p:cNvSpPr/>
          <p:nvPr/>
        </p:nvSpPr>
        <p:spPr>
          <a:xfrm>
            <a:off x="275868" y="2469209"/>
            <a:ext cx="5234913" cy="4588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7E70-EBBD-546D-4069-BC8565F8B53E}"/>
              </a:ext>
            </a:extLst>
          </p:cNvPr>
          <p:cNvSpPr/>
          <p:nvPr/>
        </p:nvSpPr>
        <p:spPr>
          <a:xfrm>
            <a:off x="5501634" y="2469209"/>
            <a:ext cx="6409949" cy="45887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451FB-9B6A-FC84-008E-10B95291A525}"/>
              </a:ext>
            </a:extLst>
          </p:cNvPr>
          <p:cNvSpPr/>
          <p:nvPr/>
        </p:nvSpPr>
        <p:spPr>
          <a:xfrm>
            <a:off x="5501635" y="392501"/>
            <a:ext cx="6409949" cy="2085523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7132BE5-B662-C747-6D7C-B25BB492F6C4}"/>
              </a:ext>
            </a:extLst>
          </p:cNvPr>
          <p:cNvSpPr/>
          <p:nvPr/>
        </p:nvSpPr>
        <p:spPr>
          <a:xfrm>
            <a:off x="287546" y="21031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32AC3E87-B36C-2E35-4119-9D0F6BAFB7EC}"/>
              </a:ext>
            </a:extLst>
          </p:cNvPr>
          <p:cNvSpPr/>
          <p:nvPr/>
        </p:nvSpPr>
        <p:spPr>
          <a:xfrm rot="16200000">
            <a:off x="3403225" y="198868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DCF6190-9531-FB7F-70FF-55C3EAF7EDEB}"/>
              </a:ext>
            </a:extLst>
          </p:cNvPr>
          <p:cNvSpPr/>
          <p:nvPr/>
        </p:nvSpPr>
        <p:spPr>
          <a:xfrm rot="16200000">
            <a:off x="2385955" y="215000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B3D22D4-6C48-CC7F-A1A1-CD507BE94851}"/>
              </a:ext>
            </a:extLst>
          </p:cNvPr>
          <p:cNvSpPr/>
          <p:nvPr/>
        </p:nvSpPr>
        <p:spPr>
          <a:xfrm rot="16200000">
            <a:off x="2669425" y="22955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4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6" grpId="0" animBg="1"/>
      <p:bldP spid="6" grpId="1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Up 14">
            <a:extLst>
              <a:ext uri="{FF2B5EF4-FFF2-40B4-BE49-F238E27FC236}">
                <a16:creationId xmlns:a16="http://schemas.microsoft.com/office/drawing/2014/main" id="{A35C6F7D-99F9-E29C-43E9-1FEE3C1A097D}"/>
              </a:ext>
            </a:extLst>
          </p:cNvPr>
          <p:cNvSpPr/>
          <p:nvPr/>
        </p:nvSpPr>
        <p:spPr>
          <a:xfrm>
            <a:off x="5346426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B5860-D178-3A4B-CC4C-594483CE0A92}"/>
              </a:ext>
            </a:extLst>
          </p:cNvPr>
          <p:cNvSpPr/>
          <p:nvPr/>
        </p:nvSpPr>
        <p:spPr>
          <a:xfrm>
            <a:off x="5500181" y="2478024"/>
            <a:ext cx="281159" cy="43936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083FAB9-E4DB-7938-6FE4-C7489E49BC33}"/>
              </a:ext>
            </a:extLst>
          </p:cNvPr>
          <p:cNvSpPr/>
          <p:nvPr/>
        </p:nvSpPr>
        <p:spPr>
          <a:xfrm>
            <a:off x="5625284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35E21-1511-3233-ED42-4C85173A308E}"/>
              </a:ext>
            </a:extLst>
          </p:cNvPr>
          <p:cNvSpPr/>
          <p:nvPr/>
        </p:nvSpPr>
        <p:spPr>
          <a:xfrm>
            <a:off x="5769287" y="2472523"/>
            <a:ext cx="281159" cy="444869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8120E295-0BFA-A8F3-66F4-39D2178F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622941" y="14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6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E59EC-F788-F54F-470F-E7A949B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0"/>
            <a:ext cx="116380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7ACCC-2809-AD44-30FF-F29E45CC715D}"/>
              </a:ext>
            </a:extLst>
          </p:cNvPr>
          <p:cNvSpPr/>
          <p:nvPr/>
        </p:nvSpPr>
        <p:spPr>
          <a:xfrm>
            <a:off x="5489102" y="393194"/>
            <a:ext cx="277714" cy="646480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83DE253-F129-5D86-2B28-BB01B2580BD8}"/>
              </a:ext>
            </a:extLst>
          </p:cNvPr>
          <p:cNvSpPr/>
          <p:nvPr/>
        </p:nvSpPr>
        <p:spPr>
          <a:xfrm rot="5400000">
            <a:off x="4683385" y="1020293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7420-5905-BBC1-8C83-5CBA00C49739}"/>
              </a:ext>
            </a:extLst>
          </p:cNvPr>
          <p:cNvSpPr/>
          <p:nvPr/>
        </p:nvSpPr>
        <p:spPr>
          <a:xfrm>
            <a:off x="276987" y="2901179"/>
            <a:ext cx="5218119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0D1B0E1-0D12-FE1C-1B6F-72F757F0D44C}"/>
              </a:ext>
            </a:extLst>
          </p:cNvPr>
          <p:cNvSpPr/>
          <p:nvPr/>
        </p:nvSpPr>
        <p:spPr>
          <a:xfrm rot="16200000">
            <a:off x="6331081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2B97-993B-07A4-83A5-C636A27980EA}"/>
              </a:ext>
            </a:extLst>
          </p:cNvPr>
          <p:cNvSpPr/>
          <p:nvPr/>
        </p:nvSpPr>
        <p:spPr>
          <a:xfrm>
            <a:off x="5766816" y="393193"/>
            <a:ext cx="252728" cy="646480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35A8-F2A8-2457-AD72-888D76812B35}"/>
              </a:ext>
            </a:extLst>
          </p:cNvPr>
          <p:cNvSpPr/>
          <p:nvPr/>
        </p:nvSpPr>
        <p:spPr>
          <a:xfrm>
            <a:off x="282991" y="2467137"/>
            <a:ext cx="5483825" cy="434042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5DEF6FF-B939-D43A-66FA-88CEDABCDB5F}"/>
              </a:ext>
            </a:extLst>
          </p:cNvPr>
          <p:cNvSpPr/>
          <p:nvPr/>
        </p:nvSpPr>
        <p:spPr>
          <a:xfrm rot="5400000">
            <a:off x="4661703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87815CF-34CD-F057-2D85-5BE89B114845}"/>
              </a:ext>
            </a:extLst>
          </p:cNvPr>
          <p:cNvSpPr/>
          <p:nvPr/>
        </p:nvSpPr>
        <p:spPr>
          <a:xfrm rot="5400000">
            <a:off x="4636717" y="1980694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2C9A4-273A-499A-3DDB-E2088BB041F1}"/>
              </a:ext>
            </a:extLst>
          </p:cNvPr>
          <p:cNvSpPr/>
          <p:nvPr/>
        </p:nvSpPr>
        <p:spPr>
          <a:xfrm>
            <a:off x="5766816" y="290117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A4F78-04AD-AB6D-C750-D1DF13600663}"/>
              </a:ext>
            </a:extLst>
          </p:cNvPr>
          <p:cNvSpPr/>
          <p:nvPr/>
        </p:nvSpPr>
        <p:spPr>
          <a:xfrm>
            <a:off x="5497386" y="290233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2" grpId="0" animBg="1"/>
      <p:bldP spid="2" grpId="1" animBg="1"/>
      <p:bldP spid="3" grpId="0" animBg="1"/>
      <p:bldP spid="9" grpId="0" animBg="1"/>
      <p:bldP spid="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priority tables make sense, but …</a:t>
            </a:r>
          </a:p>
          <a:p>
            <a:r>
              <a:rPr lang="en-US" dirty="0"/>
              <a:t>What do we need to do to make the hurt go away?</a:t>
            </a:r>
          </a:p>
          <a:p>
            <a:pPr lvl="1"/>
            <a:r>
              <a:rPr lang="en-US" dirty="0"/>
              <a:t>Need specific, actionable prescriptive actions </a:t>
            </a:r>
          </a:p>
          <a:p>
            <a:pPr lvl="1"/>
            <a:r>
              <a:rPr lang="en-US" dirty="0"/>
              <a:t>Based on metrics and diagnostics </a:t>
            </a:r>
          </a:p>
          <a:p>
            <a:pPr lvl="1"/>
            <a:r>
              <a:rPr lang="en-US" dirty="0"/>
              <a:t>At the individual index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</a:t>
            </a:r>
            <a:r>
              <a:rPr lang="en-US" dirty="0" err="1"/>
              <a:t>SQLXL_Index</a:t>
            </a:r>
            <a:r>
              <a:rPr lang="en-US" dirty="0"/>
              <a:t> Priority Findings</a:t>
            </a:r>
          </a:p>
        </p:txBody>
      </p:sp>
      <p:pic>
        <p:nvPicPr>
          <p:cNvPr id="26626" name="Picture 2" descr="Free Ai Generated Blocks illustration and picture">
            <a:extLst>
              <a:ext uri="{FF2B5EF4-FFF2-40B4-BE49-F238E27FC236}">
                <a16:creationId xmlns:a16="http://schemas.microsoft.com/office/drawing/2014/main" id="{3BFEB9BC-28CD-4E11-26AF-A8D39890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048" y="584708"/>
            <a:ext cx="3292807" cy="5840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6E316-20F5-A03C-8BA8-4AAD157E9B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16" y="518819"/>
            <a:ext cx="6014984" cy="601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5413-CD5B-7CA9-985A-DA6B30196582}"/>
              </a:ext>
            </a:extLst>
          </p:cNvPr>
          <p:cNvSpPr txBox="1"/>
          <p:nvPr/>
        </p:nvSpPr>
        <p:spPr>
          <a:xfrm>
            <a:off x="6746239" y="2860473"/>
            <a:ext cx="5216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Get your SQL Questions answered here by our SQL Experts</a:t>
            </a:r>
          </a:p>
          <a:p>
            <a:pPr algn="ctr"/>
            <a:endParaRPr lang="en-US" sz="2400" dirty="0">
              <a:latin typeface="Gotham Black" pitchFamily="50" charset="0"/>
              <a:ea typeface="Roboto" panose="02000000000000000000" pitchFamily="2" charset="0"/>
            </a:endParaRPr>
          </a:p>
          <a:p>
            <a:pPr algn="ctr"/>
            <a:r>
              <a:rPr lang="en-US" sz="2400" b="0" i="0" dirty="0">
                <a:latin typeface="Gotham Black" pitchFamily="50" charset="0"/>
                <a:ea typeface="Roboto" panose="02000000000000000000" pitchFamily="2" charset="0"/>
              </a:rPr>
              <a:t>(Across from Registration)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42949F7-7D47-E649-22EA-516F6EB1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63" y="236759"/>
            <a:ext cx="7177654" cy="12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B08CE-76DB-344A-55D4-1D8EF4421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98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lucky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 have some answers</a:t>
            </a:r>
          </a:p>
          <a:p>
            <a:r>
              <a:rPr lang="en-US" dirty="0"/>
              <a:t>If not, lots of SQL community scripts available</a:t>
            </a:r>
          </a:p>
          <a:p>
            <a:r>
              <a:rPr lang="en-US" dirty="0"/>
              <a:t>Download &amp; execute each script in SSMS</a:t>
            </a:r>
          </a:p>
          <a:p>
            <a:r>
              <a:rPr lang="en-US" dirty="0"/>
              <a:t>Copy/paste each result set</a:t>
            </a:r>
            <a:br>
              <a:rPr lang="en-US" dirty="0"/>
            </a:br>
            <a:r>
              <a:rPr lang="en-US" dirty="0"/>
              <a:t>to spreadsheet(s)</a:t>
            </a:r>
          </a:p>
          <a:p>
            <a:r>
              <a:rPr lang="en-US" dirty="0"/>
              <a:t>Try grouping your results </a:t>
            </a:r>
            <a:br>
              <a:rPr lang="en-US" dirty="0"/>
            </a:br>
            <a:r>
              <a:rPr lang="en-US" dirty="0"/>
              <a:t>by index and table</a:t>
            </a:r>
          </a:p>
          <a:p>
            <a:r>
              <a:rPr lang="en-US" dirty="0"/>
              <a:t>By line decide what action</a:t>
            </a:r>
            <a:br>
              <a:rPr lang="en-US" dirty="0"/>
            </a:br>
            <a:r>
              <a:rPr lang="en-US" dirty="0"/>
              <a:t>is appropriate</a:t>
            </a:r>
          </a:p>
          <a:p>
            <a:r>
              <a:rPr lang="en-US" dirty="0"/>
              <a:t>Make sure to include the </a:t>
            </a:r>
            <a:br>
              <a:rPr lang="en-US" dirty="0"/>
            </a:br>
            <a:r>
              <a:rPr lang="en-US" b="1" dirty="0"/>
              <a:t>“It Depends”</a:t>
            </a:r>
            <a:r>
              <a:rPr lang="en-US" dirty="0"/>
              <a:t> factors</a:t>
            </a:r>
          </a:p>
          <a:p>
            <a:r>
              <a:rPr lang="en-US" dirty="0"/>
              <a:t>Create &amp; run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Legacy Approach</a:t>
            </a:r>
          </a:p>
        </p:txBody>
      </p:sp>
      <p:pic>
        <p:nvPicPr>
          <p:cNvPr id="3074" name="Picture 2" descr="13 Bicycle Myths That People ACTUALLY Believe">
            <a:extLst>
              <a:ext uri="{FF2B5EF4-FFF2-40B4-BE49-F238E27FC236}">
                <a16:creationId xmlns:a16="http://schemas.microsoft.com/office/drawing/2014/main" id="{0C6CD787-3DFE-8C2D-DCAB-A60E6A55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96" y="2326550"/>
            <a:ext cx="6123625" cy="4084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A9EF-7631-2B07-8DC5-96036667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9E0E63-752F-AAF5-59A8-49B544377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</a:t>
            </a:r>
            <a:r>
              <a:rPr lang="en-US" dirty="0" err="1"/>
              <a:t>SQLXL_Index</a:t>
            </a:r>
            <a:r>
              <a:rPr lang="en-US" dirty="0"/>
              <a:t> in SSMS</a:t>
            </a:r>
          </a:p>
          <a:p>
            <a:r>
              <a:rPr lang="en-US" dirty="0"/>
              <a:t>Execute macro to return data to Excel</a:t>
            </a:r>
          </a:p>
          <a:p>
            <a:r>
              <a:rPr lang="en-US" dirty="0"/>
              <a:t>Click on the table(s) with most hurt</a:t>
            </a:r>
          </a:p>
          <a:p>
            <a:r>
              <a:rPr lang="en-US" dirty="0"/>
              <a:t>Review index prescriptions</a:t>
            </a:r>
          </a:p>
          <a:p>
            <a:r>
              <a:rPr lang="en-US" dirty="0"/>
              <a:t>Create &amp; run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A155C-FF7A-A8F8-32B1-5516E4BF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Development - New Approach</a:t>
            </a:r>
          </a:p>
        </p:txBody>
      </p:sp>
      <p:pic>
        <p:nvPicPr>
          <p:cNvPr id="13316" name="Picture 4" descr="speed in hong kong - speeding car stock pictures, royalty-free photos &amp; images">
            <a:extLst>
              <a:ext uri="{FF2B5EF4-FFF2-40B4-BE49-F238E27FC236}">
                <a16:creationId xmlns:a16="http://schemas.microsoft.com/office/drawing/2014/main" id="{E43AF98C-98D8-A748-FD71-E858E7E0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82577" cy="612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9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97 table and index-level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33" y="447040"/>
            <a:ext cx="4884926" cy="61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- 97 Prescriptions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86661"/>
              </p:ext>
            </p:extLst>
          </p:nvPr>
        </p:nvGraphicFramePr>
        <p:xfrm>
          <a:off x="719328" y="795528"/>
          <a:ext cx="10021824" cy="548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489110"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Special indexes - full-text, spatial, XML, </a:t>
            </a:r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/>
              <a:t>Required by others - unique index supporting a full-text 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263019"/>
            <a:ext cx="5613544" cy="32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</a:p>
          <a:p>
            <a:r>
              <a:rPr lang="en-US" dirty="0"/>
              <a:t>Replace existing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rowstore</a:t>
            </a:r>
            <a:r>
              <a:rPr lang="en-US" dirty="0"/>
              <a:t> indexes with updatable </a:t>
            </a:r>
            <a:br>
              <a:rPr lang="en-US" dirty="0"/>
            </a:b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/>
              <a:t>Low usage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endParaRPr lang="en-US" dirty="0"/>
          </a:p>
          <a:p>
            <a:pPr lvl="1"/>
            <a:r>
              <a:rPr lang="en-US" dirty="0"/>
              <a:t>Low read/write ratio</a:t>
            </a:r>
          </a:p>
          <a:p>
            <a:pPr lvl="1"/>
            <a:r>
              <a:rPr lang="en-US" dirty="0"/>
              <a:t>Alternative for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12" y="879138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Index</a:t>
            </a:r>
          </a:p>
          <a:p>
            <a:pPr lvl="1"/>
            <a:r>
              <a:rPr lang="en-US" dirty="0"/>
              <a:t>Clustered indexes on used heaps</a:t>
            </a:r>
          </a:p>
          <a:p>
            <a:pPr lvl="1"/>
            <a:r>
              <a:rPr lang="en-US" dirty="0"/>
              <a:t>Covers for foreign key constraints </a:t>
            </a:r>
          </a:p>
          <a:p>
            <a:pPr lvl="1"/>
            <a:r>
              <a:rPr lang="en-US" dirty="0"/>
              <a:t>Valuable missing indexes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2" y="3099816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221992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07208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454460C-DD69-CAE9-4315-36AEFF1E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48" y="3429000"/>
            <a:ext cx="3920836" cy="331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8BFCF8-9924-EE18-EB52-C1E1A0B27D6C}"/>
              </a:ext>
            </a:extLst>
          </p:cNvPr>
          <p:cNvSpPr txBox="1">
            <a:spLocks/>
          </p:cNvSpPr>
          <p:nvPr/>
        </p:nvSpPr>
        <p:spPr>
          <a:xfrm>
            <a:off x="369047" y="318656"/>
            <a:ext cx="1144158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501 Legion Charitable Donation &amp; LEGO Drive</a:t>
            </a:r>
            <a:endParaRPr lang="en-US" dirty="0"/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1842AD66-7E32-10C8-9A14-041392A3A718}"/>
              </a:ext>
            </a:extLst>
          </p:cNvPr>
          <p:cNvSpPr txBox="1">
            <a:spLocks/>
          </p:cNvSpPr>
          <p:nvPr/>
        </p:nvSpPr>
        <p:spPr>
          <a:xfrm>
            <a:off x="369047" y="946540"/>
            <a:ext cx="11429516" cy="3083768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10" dirty="0"/>
              <a:t>Thank the 501 Legion for Supporting Our Event!</a:t>
            </a:r>
          </a:p>
          <a:p>
            <a:pPr algn="ctr"/>
            <a:r>
              <a:rPr lang="en-US" sz="3810" dirty="0"/>
              <a:t>JSSUG Will Match Donations up to $1000</a:t>
            </a:r>
          </a:p>
          <a:p>
            <a:pPr algn="ctr"/>
            <a:r>
              <a:rPr lang="en-US" sz="3810" dirty="0"/>
              <a:t>Donation Bucket on Registration Table</a:t>
            </a:r>
          </a:p>
          <a:p>
            <a:pPr algn="ctr"/>
            <a:r>
              <a:rPr lang="en-US" sz="3810" dirty="0"/>
              <a:t>LEGO donation on V for Victory Table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4B00CC3-C0C3-F13A-02CA-6B511DDE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85" y="3822733"/>
            <a:ext cx="3920836" cy="29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964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indexes with</a:t>
            </a:r>
          </a:p>
          <a:p>
            <a:pPr lvl="1"/>
            <a:r>
              <a:rPr lang="en-US" dirty="0"/>
              <a:t>Stats row modifications</a:t>
            </a:r>
          </a:p>
          <a:p>
            <a:pPr lvl="1"/>
            <a:r>
              <a:rPr lang="en-US" dirty="0"/>
              <a:t>Stats row count not matching table row count</a:t>
            </a:r>
          </a:p>
          <a:p>
            <a:r>
              <a:rPr lang="en-US" dirty="0"/>
              <a:t>Rebuild/organize </a:t>
            </a:r>
            <a:r>
              <a:rPr lang="en-US" dirty="0" err="1"/>
              <a:t>columnstores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with delta stores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843784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 like:</a:t>
            </a:r>
          </a:p>
          <a:p>
            <a:pPr lvl="1"/>
            <a:r>
              <a:rPr lang="en-US" dirty="0"/>
              <a:t>Clustered </a:t>
            </a:r>
            <a:r>
              <a:rPr lang="en-US" dirty="0" err="1"/>
              <a:t>rowstore</a:t>
            </a:r>
            <a:r>
              <a:rPr lang="en-US" dirty="0"/>
              <a:t> index not “NUSE”</a:t>
            </a:r>
          </a:p>
          <a:p>
            <a:pPr lvl="2"/>
            <a:r>
              <a:rPr lang="en-US" u="sng" dirty="0"/>
              <a:t>N</a:t>
            </a:r>
            <a:r>
              <a:rPr lang="en-US" dirty="0"/>
              <a:t>arrow, </a:t>
            </a:r>
            <a:r>
              <a:rPr lang="en-US" u="sng" dirty="0"/>
              <a:t>U</a:t>
            </a:r>
            <a:r>
              <a:rPr lang="en-US" dirty="0"/>
              <a:t>nique, </a:t>
            </a:r>
            <a:r>
              <a:rPr lang="en-US" u="sng" dirty="0"/>
              <a:t>S</a:t>
            </a:r>
            <a:r>
              <a:rPr lang="en-US" dirty="0"/>
              <a:t>tatic, </a:t>
            </a:r>
            <a:r>
              <a:rPr lang="en-US" u="sng" dirty="0"/>
              <a:t>E</a:t>
            </a:r>
            <a:r>
              <a:rPr lang="en-US" dirty="0"/>
              <a:t>ver increasing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rowstore</a:t>
            </a:r>
            <a:r>
              <a:rPr lang="en-US" dirty="0"/>
              <a:t> index - additional key(s) </a:t>
            </a:r>
            <a:br>
              <a:rPr lang="en-US" dirty="0"/>
            </a:br>
            <a:r>
              <a:rPr lang="en-US" dirty="0"/>
              <a:t>don’t improve selectivity</a:t>
            </a:r>
          </a:p>
          <a:p>
            <a:pPr lvl="1"/>
            <a:r>
              <a:rPr lang="en-US" dirty="0"/>
              <a:t>FILL FACTOR = 100% and hi page splits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0" y="3172968"/>
            <a:ext cx="4622537" cy="33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Build “prior week” baseline statistics</a:t>
            </a:r>
          </a:p>
          <a:p>
            <a:r>
              <a:rPr lang="en-US" sz="2800" dirty="0"/>
              <a:t>Apply prescriptions on </a:t>
            </a:r>
            <a:r>
              <a:rPr lang="en-US" dirty="0"/>
              <a:t>4% of </a:t>
            </a:r>
            <a:r>
              <a:rPr lang="en-US" sz="2800" dirty="0"/>
              <a:t>tables (</a:t>
            </a:r>
            <a:r>
              <a:rPr lang="en-US" dirty="0"/>
              <a:t>21</a:t>
            </a:r>
            <a:r>
              <a:rPr lang="en-US" sz="2800" dirty="0"/>
              <a:t>)</a:t>
            </a:r>
          </a:p>
          <a:p>
            <a:r>
              <a:rPr lang="en-US" dirty="0"/>
              <a:t>Restart server</a:t>
            </a:r>
            <a:endParaRPr lang="en-US" sz="2800" dirty="0"/>
          </a:p>
          <a:p>
            <a:r>
              <a:rPr lang="en-US" dirty="0"/>
              <a:t>Capture new statistics</a:t>
            </a:r>
            <a:endParaRPr lang="en-US" sz="2800" dirty="0"/>
          </a:p>
          <a:p>
            <a:r>
              <a:rPr lang="en-US" sz="2800" dirty="0"/>
              <a:t>Compare week over week </a:t>
            </a:r>
            <a:r>
              <a:rPr lang="en-US" dirty="0"/>
              <a:t>results</a:t>
            </a:r>
          </a:p>
          <a:p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Prescription Implementation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132320" y="539496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SQL Wait Improvements versus Previous Week</a:t>
            </a:r>
          </a:p>
        </p:txBody>
      </p:sp>
      <p:pic>
        <p:nvPicPr>
          <p:cNvPr id="4098" name="Picture 2" descr="black friday seventy percent sale shiny red price tag on a rope - time reductions stock illustrations">
            <a:extLst>
              <a:ext uri="{FF2B5EF4-FFF2-40B4-BE49-F238E27FC236}">
                <a16:creationId xmlns:a16="http://schemas.microsoft.com/office/drawing/2014/main" id="{0BA3F0C7-32D9-282F-34BD-2DDB12C0A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3" r="18193" b="2648"/>
          <a:stretch/>
        </p:blipFill>
        <p:spPr bwMode="auto">
          <a:xfrm>
            <a:off x="7339584" y="836052"/>
            <a:ext cx="2450592" cy="53456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/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			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–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778496" y="727006"/>
            <a:ext cx="4203882" cy="5668355"/>
          </a:xfrm>
          <a:prstGeom prst="rect">
            <a:avLst/>
          </a:prstGeom>
          <a:noFill/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F78AAB4A-38F2-4CE4-058B-DF85D58C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38649" y="2260769"/>
            <a:ext cx="914400" cy="9144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EBC607A6-7B26-1999-2058-5903A86505E1}"/>
              </a:ext>
            </a:extLst>
          </p:cNvPr>
          <p:cNvSpPr/>
          <p:nvPr/>
        </p:nvSpPr>
        <p:spPr>
          <a:xfrm rot="16200000">
            <a:off x="2379097" y="21693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2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A5DA0-D5F3-A73A-EE11-BCE4387EEB2E}"/>
              </a:ext>
            </a:extLst>
          </p:cNvPr>
          <p:cNvSpPr/>
          <p:nvPr/>
        </p:nvSpPr>
        <p:spPr>
          <a:xfrm>
            <a:off x="5498673" y="429768"/>
            <a:ext cx="6559215" cy="212140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12B9F20-AC19-551B-6CCB-C5B4F7276FC3}"/>
              </a:ext>
            </a:extLst>
          </p:cNvPr>
          <p:cNvSpPr/>
          <p:nvPr/>
        </p:nvSpPr>
        <p:spPr>
          <a:xfrm>
            <a:off x="696384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A9473-07C4-AB1F-B1C1-41882F9286FE}"/>
              </a:ext>
            </a:extLst>
          </p:cNvPr>
          <p:cNvSpPr/>
          <p:nvPr/>
        </p:nvSpPr>
        <p:spPr>
          <a:xfrm>
            <a:off x="463298" y="3410387"/>
            <a:ext cx="3511294" cy="34655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1C408-927E-4BEE-5EC2-41E23F87F08F}"/>
              </a:ext>
            </a:extLst>
          </p:cNvPr>
          <p:cNvSpPr/>
          <p:nvPr/>
        </p:nvSpPr>
        <p:spPr>
          <a:xfrm>
            <a:off x="3974592" y="3392424"/>
            <a:ext cx="1558791" cy="347243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0F1B-C403-0AF0-90F7-167EB62BB9E0}"/>
              </a:ext>
            </a:extLst>
          </p:cNvPr>
          <p:cNvSpPr/>
          <p:nvPr/>
        </p:nvSpPr>
        <p:spPr>
          <a:xfrm>
            <a:off x="97755" y="2551176"/>
            <a:ext cx="3876837" cy="87717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5070A-BCC2-2604-89A0-B230AC226760}"/>
              </a:ext>
            </a:extLst>
          </p:cNvPr>
          <p:cNvSpPr/>
          <p:nvPr/>
        </p:nvSpPr>
        <p:spPr>
          <a:xfrm>
            <a:off x="3974593" y="1965960"/>
            <a:ext cx="1524080" cy="574111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217B48-9073-C6AC-9882-B023206F5634}"/>
              </a:ext>
            </a:extLst>
          </p:cNvPr>
          <p:cNvSpPr/>
          <p:nvPr/>
        </p:nvSpPr>
        <p:spPr>
          <a:xfrm>
            <a:off x="4852416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DC3A92-AD32-4A11-AF20-28AB81BC83A2}"/>
              </a:ext>
            </a:extLst>
          </p:cNvPr>
          <p:cNvSpPr/>
          <p:nvPr/>
        </p:nvSpPr>
        <p:spPr>
          <a:xfrm rot="16200000">
            <a:off x="2086489" y="323227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F123D50-641C-4507-A260-3C734C96CE45}"/>
              </a:ext>
            </a:extLst>
          </p:cNvPr>
          <p:cNvSpPr/>
          <p:nvPr/>
        </p:nvSpPr>
        <p:spPr>
          <a:xfrm rot="16200000">
            <a:off x="1496107" y="337857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AB3-5695-9F09-CA34-AB88ACAAB625}"/>
              </a:ext>
            </a:extLst>
          </p:cNvPr>
          <p:cNvGrpSpPr/>
          <p:nvPr/>
        </p:nvGrpSpPr>
        <p:grpSpPr>
          <a:xfrm>
            <a:off x="60960" y="3310810"/>
            <a:ext cx="1462823" cy="557518"/>
            <a:chOff x="97755" y="3310810"/>
            <a:chExt cx="1462823" cy="5575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A81F-3640-75A2-E56B-590B2151F1C9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002C9F96-D7FA-0188-680E-E177115AB9D6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D704-F279-3DB7-CFC9-E242ABB03ABB}"/>
              </a:ext>
            </a:extLst>
          </p:cNvPr>
          <p:cNvGrpSpPr/>
          <p:nvPr/>
        </p:nvGrpSpPr>
        <p:grpSpPr>
          <a:xfrm>
            <a:off x="60960" y="4152247"/>
            <a:ext cx="1462823" cy="557518"/>
            <a:chOff x="97755" y="3310810"/>
            <a:chExt cx="1462823" cy="5575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0A513-A0FD-5139-E4EC-6A45E89C8585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001D9BF7-8CDA-1F4E-2414-E0012847F92C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603F0-E53A-AE72-ED87-5C81C8857391}"/>
              </a:ext>
            </a:extLst>
          </p:cNvPr>
          <p:cNvGrpSpPr/>
          <p:nvPr/>
        </p:nvGrpSpPr>
        <p:grpSpPr>
          <a:xfrm>
            <a:off x="60960" y="5047936"/>
            <a:ext cx="1462823" cy="557518"/>
            <a:chOff x="97755" y="3310810"/>
            <a:chExt cx="1462823" cy="557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583B9E-4F7B-890F-A8B6-9935B38622A8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012D48E9-08CF-F4A1-C75A-D15B18A03B07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5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879E8-CE72-8C47-C958-22574EF12398}"/>
              </a:ext>
            </a:extLst>
          </p:cNvPr>
          <p:cNvGrpSpPr/>
          <p:nvPr/>
        </p:nvGrpSpPr>
        <p:grpSpPr>
          <a:xfrm>
            <a:off x="3955571" y="3310318"/>
            <a:ext cx="2393026" cy="557518"/>
            <a:chOff x="4267200" y="3282795"/>
            <a:chExt cx="2393026" cy="557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0F1240-A1C4-85B3-C665-D91339CB4440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160B4719-38FC-D0D9-78F2-67179C28109B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C93CA-B4BB-1CAD-DD5B-D954DB2FD62C}"/>
              </a:ext>
            </a:extLst>
          </p:cNvPr>
          <p:cNvGrpSpPr/>
          <p:nvPr/>
        </p:nvGrpSpPr>
        <p:grpSpPr>
          <a:xfrm>
            <a:off x="3955571" y="3589076"/>
            <a:ext cx="2393026" cy="557518"/>
            <a:chOff x="4267200" y="3282795"/>
            <a:chExt cx="2393026" cy="557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C58E8-9715-5E22-9137-78BB829E3B2D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F0C7B6B-3640-EDB5-01CE-B89677045C8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2FB18-8704-0461-AEE3-C0A680C552B7}"/>
              </a:ext>
            </a:extLst>
          </p:cNvPr>
          <p:cNvGrpSpPr/>
          <p:nvPr/>
        </p:nvGrpSpPr>
        <p:grpSpPr>
          <a:xfrm>
            <a:off x="3955571" y="3869415"/>
            <a:ext cx="2393026" cy="557518"/>
            <a:chOff x="4267200" y="3282795"/>
            <a:chExt cx="2393026" cy="5575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DD80A-4160-7ED3-AE7E-28C4FCB3E062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69C879F9-FAC9-8A9B-ED30-FCADCB62ECD7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669AB-D839-FECC-F6ED-4DA6E6C17102}"/>
              </a:ext>
            </a:extLst>
          </p:cNvPr>
          <p:cNvGrpSpPr/>
          <p:nvPr/>
        </p:nvGrpSpPr>
        <p:grpSpPr>
          <a:xfrm>
            <a:off x="3955571" y="4307528"/>
            <a:ext cx="2393026" cy="557518"/>
            <a:chOff x="4267200" y="3282795"/>
            <a:chExt cx="2393026" cy="557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EF6FBC-3FB7-E121-A57F-50733D947D55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AAEBB02-3852-2881-B120-6C23AFB4E07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47B97-BD6F-C31D-9F4A-12DDD1ACD9E3}"/>
              </a:ext>
            </a:extLst>
          </p:cNvPr>
          <p:cNvGrpSpPr/>
          <p:nvPr/>
        </p:nvGrpSpPr>
        <p:grpSpPr>
          <a:xfrm>
            <a:off x="3955571" y="4584707"/>
            <a:ext cx="2393026" cy="557518"/>
            <a:chOff x="4267200" y="3282795"/>
            <a:chExt cx="2393026" cy="5575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6D5AE-281A-2E61-8080-F5E974F23728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A370949-392B-74FA-E130-F6637022117A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0BC6B-E527-F2A6-99BA-1A8DC987E381}"/>
              </a:ext>
            </a:extLst>
          </p:cNvPr>
          <p:cNvGrpSpPr/>
          <p:nvPr/>
        </p:nvGrpSpPr>
        <p:grpSpPr>
          <a:xfrm>
            <a:off x="3959006" y="4979710"/>
            <a:ext cx="2393026" cy="557518"/>
            <a:chOff x="4270635" y="4952187"/>
            <a:chExt cx="2393026" cy="557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7F252-514C-2E2D-BFB1-23F3C205686D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Up 22">
              <a:extLst>
                <a:ext uri="{FF2B5EF4-FFF2-40B4-BE49-F238E27FC236}">
                  <a16:creationId xmlns:a16="http://schemas.microsoft.com/office/drawing/2014/main" id="{8B78CCFB-1F95-7F12-AB84-70506AB07A25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5BC064-481A-5E1B-F024-304EE48FDBF4}"/>
              </a:ext>
            </a:extLst>
          </p:cNvPr>
          <p:cNvGrpSpPr/>
          <p:nvPr/>
        </p:nvGrpSpPr>
        <p:grpSpPr>
          <a:xfrm>
            <a:off x="3955571" y="4106643"/>
            <a:ext cx="2393026" cy="557518"/>
            <a:chOff x="4270635" y="4952187"/>
            <a:chExt cx="2393026" cy="557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B80314-45CF-3320-1247-20014CA3C7A7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AEB4CF10-7409-B485-B5E9-A424C77F5470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9D149-4046-DDFA-FA04-32F56E0A1D9B}"/>
              </a:ext>
            </a:extLst>
          </p:cNvPr>
          <p:cNvGrpSpPr/>
          <p:nvPr/>
        </p:nvGrpSpPr>
        <p:grpSpPr>
          <a:xfrm>
            <a:off x="3955571" y="5898237"/>
            <a:ext cx="2393026" cy="557518"/>
            <a:chOff x="4267200" y="3282795"/>
            <a:chExt cx="2393026" cy="557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95C167-0F43-DFD0-6872-B5A92A0A111B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D694DC5-AAD2-8643-CA63-32BF7F83A58E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5D437F-1EBD-63F9-E7A5-3141B8327C23}"/>
              </a:ext>
            </a:extLst>
          </p:cNvPr>
          <p:cNvGrpSpPr/>
          <p:nvPr/>
        </p:nvGrpSpPr>
        <p:grpSpPr>
          <a:xfrm>
            <a:off x="3963320" y="5167963"/>
            <a:ext cx="2393026" cy="557518"/>
            <a:chOff x="4267200" y="3282795"/>
            <a:chExt cx="2393026" cy="5575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A0B518-42BE-1138-156E-4D7DBA192FB7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BA3BF6E9-9946-FD31-1E50-8B9DAA53CF06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362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89 DMVs &amp; DMFs, 940 columns</a:t>
            </a:r>
          </a:p>
          <a:p>
            <a:r>
              <a:rPr lang="en-US" dirty="0"/>
              <a:t>182 operational metrics - sizes, stats, waits, locks, splits/merges, reads, writes, …</a:t>
            </a:r>
          </a:p>
          <a:p>
            <a:r>
              <a:rPr lang="en-US" dirty="0"/>
              <a:t>Around 38 seconds to collect </a:t>
            </a:r>
            <a:br>
              <a:rPr lang="en-US" dirty="0"/>
            </a:br>
            <a:r>
              <a:rPr lang="en-US" dirty="0"/>
              <a:t>&amp; process on client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Diagnostics - Sourcing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28" y="1563624"/>
            <a:ext cx="4804082" cy="4804082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49602"/>
              </p:ext>
            </p:extLst>
          </p:nvPr>
        </p:nvGraphicFramePr>
        <p:xfrm>
          <a:off x="0" y="447040"/>
          <a:ext cx="12192000" cy="614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1168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3791712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msdb.sys.servers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sys.fulltext_index_catalog_usages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sys.function_order_columns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Metadata &amp; Metric Sources</a:t>
            </a:r>
          </a:p>
        </p:txBody>
      </p:sp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0C465E-805C-E0A9-B8B7-7EE92A15259A}"/>
              </a:ext>
            </a:extLst>
          </p:cNvPr>
          <p:cNvSpPr txBox="1"/>
          <p:nvPr/>
        </p:nvSpPr>
        <p:spPr>
          <a:xfrm>
            <a:off x="200278" y="1534404"/>
            <a:ext cx="118002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/>
              <a:t>1. Take a picture with the SQL Saturday Backdrop during the event</a:t>
            </a:r>
            <a:br>
              <a:rPr lang="en-US" sz="3600" b="0" dirty="0"/>
            </a:br>
            <a:endParaRPr lang="en-US" sz="3600" b="0" dirty="0"/>
          </a:p>
          <a:p>
            <a:r>
              <a:rPr lang="en-US" sz="3600" b="0" dirty="0"/>
              <a:t>2. Post the picture to Twitter/X and include the hashtag #SQLSatJax24CC</a:t>
            </a:r>
            <a:br>
              <a:rPr lang="en-US" sz="3600" b="0" dirty="0"/>
            </a:br>
            <a:endParaRPr lang="en-US" sz="3600" b="0" dirty="0"/>
          </a:p>
          <a:p>
            <a:r>
              <a:rPr lang="en-US" sz="3600" b="0" dirty="0"/>
              <a:t>3. The tweet using the hashtag that has the most "likes" wins a prize!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119D4-F224-BED4-1DCE-D57DFF553419}"/>
              </a:ext>
            </a:extLst>
          </p:cNvPr>
          <p:cNvSpPr txBox="1"/>
          <p:nvPr/>
        </p:nvSpPr>
        <p:spPr>
          <a:xfrm>
            <a:off x="200279" y="324310"/>
            <a:ext cx="9492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Costume Contest Rules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49DD4-B22B-9328-1704-A5131AA03D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7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- 451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851648" y="2514600"/>
            <a:ext cx="3749040" cy="3749040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7323-9112-E966-1098-C5FF5B39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CB286-3264-959A-0A23-4274CA991F2D}"/>
              </a:ext>
            </a:extLst>
          </p:cNvPr>
          <p:cNvSpPr/>
          <p:nvPr/>
        </p:nvSpPr>
        <p:spPr>
          <a:xfrm>
            <a:off x="2826252" y="2359118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078E0D9-DD6A-F236-CF63-B9A63EA0DBA3}"/>
              </a:ext>
            </a:extLst>
          </p:cNvPr>
          <p:cNvSpPr/>
          <p:nvPr/>
        </p:nvSpPr>
        <p:spPr>
          <a:xfrm>
            <a:off x="573024" y="20025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C7900-1D1E-5CC8-22AF-BA635F423A1F}"/>
              </a:ext>
            </a:extLst>
          </p:cNvPr>
          <p:cNvSpPr/>
          <p:nvPr/>
        </p:nvSpPr>
        <p:spPr>
          <a:xfrm>
            <a:off x="2815004" y="972097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34B56-0CAE-7F3C-97F3-EF20342B389C}"/>
              </a:ext>
            </a:extLst>
          </p:cNvPr>
          <p:cNvSpPr/>
          <p:nvPr/>
        </p:nvSpPr>
        <p:spPr>
          <a:xfrm>
            <a:off x="10450" y="3749006"/>
            <a:ext cx="256654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B20FD04-BB8B-106C-ABE9-FE6FE230A49E}"/>
              </a:ext>
            </a:extLst>
          </p:cNvPr>
          <p:cNvSpPr/>
          <p:nvPr/>
        </p:nvSpPr>
        <p:spPr>
          <a:xfrm rot="16200000">
            <a:off x="2015637" y="206029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51C1B-1531-3ED0-8F32-0AA63028CC21}"/>
              </a:ext>
            </a:extLst>
          </p:cNvPr>
          <p:cNvSpPr/>
          <p:nvPr/>
        </p:nvSpPr>
        <p:spPr>
          <a:xfrm>
            <a:off x="2828938" y="3731814"/>
            <a:ext cx="6719140" cy="182460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09F03-AACC-7F5C-EE01-D495CFB0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9006"/>
            <a:ext cx="12199713" cy="242404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060250F5-A29C-1486-63E2-2412B1DF6C30}"/>
              </a:ext>
            </a:extLst>
          </p:cNvPr>
          <p:cNvSpPr/>
          <p:nvPr/>
        </p:nvSpPr>
        <p:spPr>
          <a:xfrm rot="16200000">
            <a:off x="2854585" y="334199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748A140-ED07-3C2B-7C9F-52BC465FDC2D}"/>
              </a:ext>
            </a:extLst>
          </p:cNvPr>
          <p:cNvSpPr/>
          <p:nvPr/>
        </p:nvSpPr>
        <p:spPr>
          <a:xfrm rot="16200000">
            <a:off x="2452249" y="381225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86301B-CE8E-F101-AE6E-940529700097}"/>
              </a:ext>
            </a:extLst>
          </p:cNvPr>
          <p:cNvSpPr/>
          <p:nvPr/>
        </p:nvSpPr>
        <p:spPr>
          <a:xfrm rot="16200000">
            <a:off x="2939926" y="510458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ADCC8-E1FC-0D41-E77F-B608AE99C114}"/>
              </a:ext>
            </a:extLst>
          </p:cNvPr>
          <p:cNvSpPr/>
          <p:nvPr/>
        </p:nvSpPr>
        <p:spPr>
          <a:xfrm>
            <a:off x="-7713" y="5432403"/>
            <a:ext cx="2677758" cy="49957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AA8-1B94-7D47-343C-5CA937DCD8D5}"/>
              </a:ext>
            </a:extLst>
          </p:cNvPr>
          <p:cNvSpPr/>
          <p:nvPr/>
        </p:nvSpPr>
        <p:spPr>
          <a:xfrm>
            <a:off x="17417" y="4221484"/>
            <a:ext cx="216495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23" grpId="0" animBg="1"/>
      <p:bldP spid="23" grpId="1" animBg="1"/>
      <p:bldP spid="2" grpId="0" animBg="1"/>
      <p:bldP spid="2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5" grpId="0" animBg="1"/>
      <p:bldP spid="24" grpId="0" animBg="1"/>
      <p:bldP spid="24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4602-9A06-A251-8B98-AC5C69D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CDBB-2D71-4FB6-BD6A-E1C23634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56F8B5-12BE-27D0-35A1-312165CDC478}"/>
              </a:ext>
            </a:extLst>
          </p:cNvPr>
          <p:cNvSpPr/>
          <p:nvPr/>
        </p:nvSpPr>
        <p:spPr>
          <a:xfrm>
            <a:off x="2804160" y="3749006"/>
            <a:ext cx="6741232" cy="178128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304C4-8AE3-175D-C0A7-147D08790AE9}"/>
              </a:ext>
            </a:extLst>
          </p:cNvPr>
          <p:cNvSpPr/>
          <p:nvPr/>
        </p:nvSpPr>
        <p:spPr>
          <a:xfrm>
            <a:off x="2840736" y="972097"/>
            <a:ext cx="6693408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5AD25-C513-1191-7E7B-8329B167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558"/>
            <a:ext cx="12192000" cy="314144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964CA-768B-91A7-65B1-B63D2EDB0473}"/>
              </a:ext>
            </a:extLst>
          </p:cNvPr>
          <p:cNvSpPr/>
          <p:nvPr/>
        </p:nvSpPr>
        <p:spPr>
          <a:xfrm>
            <a:off x="-5225" y="612648"/>
            <a:ext cx="7125353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3C6AEDB-56B6-C9C5-AC01-615CDCF42F1D}"/>
              </a:ext>
            </a:extLst>
          </p:cNvPr>
          <p:cNvSpPr/>
          <p:nvPr/>
        </p:nvSpPr>
        <p:spPr>
          <a:xfrm>
            <a:off x="684352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56CB-3108-8B83-78D9-8E5660740EAD}"/>
              </a:ext>
            </a:extLst>
          </p:cNvPr>
          <p:cNvSpPr/>
          <p:nvPr/>
        </p:nvSpPr>
        <p:spPr>
          <a:xfrm>
            <a:off x="719328" y="604118"/>
            <a:ext cx="2121408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C089368-58C6-1331-6457-2598C1C207DF}"/>
              </a:ext>
            </a:extLst>
          </p:cNvPr>
          <p:cNvSpPr/>
          <p:nvPr/>
        </p:nvSpPr>
        <p:spPr>
          <a:xfrm>
            <a:off x="3442862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080C9-20E9-9FE0-A8C1-FAB3FE93998A}"/>
              </a:ext>
            </a:extLst>
          </p:cNvPr>
          <p:cNvSpPr/>
          <p:nvPr/>
        </p:nvSpPr>
        <p:spPr>
          <a:xfrm>
            <a:off x="2832027" y="604118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CFE17D3-094C-D7A3-D361-F5E7C5525F1B}"/>
              </a:ext>
            </a:extLst>
          </p:cNvPr>
          <p:cNvSpPr/>
          <p:nvPr/>
        </p:nvSpPr>
        <p:spPr>
          <a:xfrm>
            <a:off x="5754425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0B063-6F53-0A91-DC72-23140D7F0F67}"/>
              </a:ext>
            </a:extLst>
          </p:cNvPr>
          <p:cNvSpPr/>
          <p:nvPr/>
        </p:nvSpPr>
        <p:spPr>
          <a:xfrm>
            <a:off x="5044089" y="598935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9EDF6E0-6F50-F7CA-E1D3-B9706FB58803}"/>
              </a:ext>
            </a:extLst>
          </p:cNvPr>
          <p:cNvSpPr/>
          <p:nvPr/>
        </p:nvSpPr>
        <p:spPr>
          <a:xfrm>
            <a:off x="1814866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82477-0A8E-76BE-9F87-1D241DDE5537}"/>
              </a:ext>
            </a:extLst>
          </p:cNvPr>
          <p:cNvSpPr/>
          <p:nvPr/>
        </p:nvSpPr>
        <p:spPr>
          <a:xfrm>
            <a:off x="2336831" y="87320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AB7687-C01B-3849-9144-FAAE5D9895CE}"/>
              </a:ext>
            </a:extLst>
          </p:cNvPr>
          <p:cNvSpPr/>
          <p:nvPr/>
        </p:nvSpPr>
        <p:spPr>
          <a:xfrm>
            <a:off x="110631" y="87721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4E44958-0AB0-EED5-FEFA-D779C62E8012}"/>
              </a:ext>
            </a:extLst>
          </p:cNvPr>
          <p:cNvSpPr/>
          <p:nvPr/>
        </p:nvSpPr>
        <p:spPr>
          <a:xfrm>
            <a:off x="1239805" y="88621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8" grpId="0" animBg="1"/>
      <p:bldP spid="18" grpId="1" animBg="1"/>
      <p:bldP spid="19" grpId="0" animBg="1"/>
      <p:bldP spid="20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67942-D3E4-2449-BFDB-ECF89469BB32}"/>
              </a:ext>
            </a:extLst>
          </p:cNvPr>
          <p:cNvSpPr/>
          <p:nvPr/>
        </p:nvSpPr>
        <p:spPr>
          <a:xfrm>
            <a:off x="3705825" y="2329360"/>
            <a:ext cx="4767615" cy="20035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FC50D-5AC8-DBF7-7BBA-1B6A6905486A}"/>
              </a:ext>
            </a:extLst>
          </p:cNvPr>
          <p:cNvSpPr/>
          <p:nvPr/>
        </p:nvSpPr>
        <p:spPr>
          <a:xfrm>
            <a:off x="3705825" y="4332949"/>
            <a:ext cx="4767615" cy="92485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7855B54-DAB4-B222-C6B3-AC71730A7C34}"/>
              </a:ext>
            </a:extLst>
          </p:cNvPr>
          <p:cNvSpPr/>
          <p:nvPr/>
        </p:nvSpPr>
        <p:spPr>
          <a:xfrm>
            <a:off x="604072" y="2641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00ADF-5216-3031-4F26-ECE0DE2E35DE}"/>
              </a:ext>
            </a:extLst>
          </p:cNvPr>
          <p:cNvSpPr/>
          <p:nvPr/>
        </p:nvSpPr>
        <p:spPr>
          <a:xfrm>
            <a:off x="3705825" y="978408"/>
            <a:ext cx="4767615" cy="135331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1DE85-26D1-3005-AE97-389105A9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5" y="2551176"/>
            <a:ext cx="8466584" cy="43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A8EF0468-516F-4A34-8C81-9AA00237469F}"/>
              </a:ext>
            </a:extLst>
          </p:cNvPr>
          <p:cNvSpPr/>
          <p:nvPr/>
        </p:nvSpPr>
        <p:spPr>
          <a:xfrm rot="5400000">
            <a:off x="2767293" y="2477501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7BE7981-FD32-BB80-E1E9-7C0394A3F40C}"/>
              </a:ext>
            </a:extLst>
          </p:cNvPr>
          <p:cNvSpPr/>
          <p:nvPr/>
        </p:nvSpPr>
        <p:spPr>
          <a:xfrm rot="5400000">
            <a:off x="2768108" y="273353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E1AAC89-8E6F-0D69-1F31-F0FA3DA56BF7}"/>
              </a:ext>
            </a:extLst>
          </p:cNvPr>
          <p:cNvSpPr/>
          <p:nvPr/>
        </p:nvSpPr>
        <p:spPr>
          <a:xfrm rot="5400000">
            <a:off x="2771797" y="415399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5A93EB1-1C82-DE97-3737-2CF2601378A7}"/>
              </a:ext>
            </a:extLst>
          </p:cNvPr>
          <p:cNvSpPr/>
          <p:nvPr/>
        </p:nvSpPr>
        <p:spPr>
          <a:xfrm rot="5400000">
            <a:off x="2771796" y="557445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0AFBF-8554-1908-BD96-64E7FA6A23BC}"/>
              </a:ext>
            </a:extLst>
          </p:cNvPr>
          <p:cNvSpPr/>
          <p:nvPr/>
        </p:nvSpPr>
        <p:spPr>
          <a:xfrm>
            <a:off x="2584704" y="2028659"/>
            <a:ext cx="1116617" cy="71820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" grpId="0" animBg="1"/>
      <p:bldP spid="2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F56D-046B-7B00-BF6C-C7FC2453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D846-5C92-8208-3235-0AECB524C27A}"/>
              </a:ext>
            </a:extLst>
          </p:cNvPr>
          <p:cNvSpPr/>
          <p:nvPr/>
        </p:nvSpPr>
        <p:spPr>
          <a:xfrm>
            <a:off x="3697659" y="4320770"/>
            <a:ext cx="4754879" cy="93703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AE6-2485-853E-6B56-79818199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8" y="2272609"/>
            <a:ext cx="9945488" cy="204816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875ED1A8-3DD5-94B6-3F69-FFFD614BB48A}"/>
              </a:ext>
            </a:extLst>
          </p:cNvPr>
          <p:cNvSpPr/>
          <p:nvPr/>
        </p:nvSpPr>
        <p:spPr>
          <a:xfrm rot="5400000">
            <a:off x="1268493" y="214795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3EA187B-6ADC-0CC9-4865-24232F978220}"/>
              </a:ext>
            </a:extLst>
          </p:cNvPr>
          <p:cNvSpPr/>
          <p:nvPr/>
        </p:nvSpPr>
        <p:spPr>
          <a:xfrm rot="5400000">
            <a:off x="1268492" y="303779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0F730-CEC5-D5F4-2348-E90DBD8A0F92}"/>
              </a:ext>
            </a:extLst>
          </p:cNvPr>
          <p:cNvSpPr/>
          <p:nvPr/>
        </p:nvSpPr>
        <p:spPr>
          <a:xfrm>
            <a:off x="3023617" y="2559975"/>
            <a:ext cx="2633472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1D045-A5C9-7F81-E56B-404CEA9F47CE}"/>
              </a:ext>
            </a:extLst>
          </p:cNvPr>
          <p:cNvSpPr/>
          <p:nvPr/>
        </p:nvSpPr>
        <p:spPr>
          <a:xfrm>
            <a:off x="3060192" y="3426679"/>
            <a:ext cx="3072384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9828C-87C9-EAB9-2F48-C49F0E264D56}"/>
              </a:ext>
            </a:extLst>
          </p:cNvPr>
          <p:cNvSpPr/>
          <p:nvPr/>
        </p:nvSpPr>
        <p:spPr>
          <a:xfrm>
            <a:off x="6132576" y="3426679"/>
            <a:ext cx="33284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CA985-6C8C-0284-109A-C154A9272035}"/>
              </a:ext>
            </a:extLst>
          </p:cNvPr>
          <p:cNvSpPr/>
          <p:nvPr/>
        </p:nvSpPr>
        <p:spPr>
          <a:xfrm>
            <a:off x="9460992" y="3424228"/>
            <a:ext cx="24140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  <p:bldP spid="2" grpId="0" animBg="1"/>
      <p:bldP spid="2" grpId="1" animBg="1"/>
      <p:bldP spid="4" grpId="0" animBg="1"/>
      <p:bldP spid="4" grpId="1" animBg="1"/>
      <p:bldP spid="7" grpId="0" animBg="1"/>
      <p:bldP spid="7" grpId="1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258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3074" name="Picture 2" descr="Neo to Morpheus – As I was saying…">
            <a:extLst>
              <a:ext uri="{FF2B5EF4-FFF2-40B4-BE49-F238E27FC236}">
                <a16:creationId xmlns:a16="http://schemas.microsoft.com/office/drawing/2014/main" id="{59297A39-9275-7D81-0857-2FCB6F2A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706135"/>
            <a:ext cx="4936236" cy="55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89DC5A05-AFBC-48BB-0698-5DBA8C48370B}"/>
              </a:ext>
            </a:extLst>
          </p:cNvPr>
          <p:cNvSpPr/>
          <p:nvPr/>
        </p:nvSpPr>
        <p:spPr>
          <a:xfrm>
            <a:off x="646176" y="32004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1D68-DE01-2349-EE49-4D4CA226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685032"/>
            <a:ext cx="7735380" cy="205768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901B8A-996C-7A0C-8F18-E1E7BC5F4201}"/>
              </a:ext>
            </a:extLst>
          </p:cNvPr>
          <p:cNvSpPr/>
          <p:nvPr/>
        </p:nvSpPr>
        <p:spPr>
          <a:xfrm>
            <a:off x="3060192" y="5748053"/>
            <a:ext cx="4096512" cy="97360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214A9C4-D5B5-ED76-ECBC-897BB06CF830}"/>
              </a:ext>
            </a:extLst>
          </p:cNvPr>
          <p:cNvSpPr/>
          <p:nvPr/>
        </p:nvSpPr>
        <p:spPr>
          <a:xfrm rot="10800000">
            <a:off x="4445412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581477C-8EDE-FBBE-6E3D-069D2D206215}"/>
              </a:ext>
            </a:extLst>
          </p:cNvPr>
          <p:cNvSpPr/>
          <p:nvPr/>
        </p:nvSpPr>
        <p:spPr>
          <a:xfrm rot="10800000">
            <a:off x="5327904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AAA0EB-1A57-698A-745F-2E8CF51207C2}"/>
              </a:ext>
            </a:extLst>
          </p:cNvPr>
          <p:cNvSpPr/>
          <p:nvPr/>
        </p:nvSpPr>
        <p:spPr>
          <a:xfrm rot="10800000">
            <a:off x="5985225" y="262432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49BBC58-F41A-4CD3-ED83-3BADC41C58C3}"/>
              </a:ext>
            </a:extLst>
          </p:cNvPr>
          <p:cNvSpPr/>
          <p:nvPr/>
        </p:nvSpPr>
        <p:spPr>
          <a:xfrm rot="10800000">
            <a:off x="6206777" y="302666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5DEF66C-3A94-2A0C-30B1-10EC0BC997C1}"/>
              </a:ext>
            </a:extLst>
          </p:cNvPr>
          <p:cNvSpPr/>
          <p:nvPr/>
        </p:nvSpPr>
        <p:spPr>
          <a:xfrm rot="10800000">
            <a:off x="4194048" y="4197096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8AA9D7-C088-562B-3428-182DD0258D69}"/>
              </a:ext>
            </a:extLst>
          </p:cNvPr>
          <p:cNvSpPr/>
          <p:nvPr/>
        </p:nvSpPr>
        <p:spPr>
          <a:xfrm rot="10800000">
            <a:off x="7485888" y="422336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9A6CC59-7A86-8B7D-EDC3-AAEEA84489E5}"/>
              </a:ext>
            </a:extLst>
          </p:cNvPr>
          <p:cNvSpPr/>
          <p:nvPr/>
        </p:nvSpPr>
        <p:spPr>
          <a:xfrm rot="5400000">
            <a:off x="783239" y="333006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86E8978-6C6A-60EA-E14D-A4543285E528}"/>
              </a:ext>
            </a:extLst>
          </p:cNvPr>
          <p:cNvSpPr/>
          <p:nvPr/>
        </p:nvSpPr>
        <p:spPr>
          <a:xfrm rot="5400000">
            <a:off x="783238" y="48654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8B249-A06F-E558-0D7C-7D7D5AEC57AB}"/>
              </a:ext>
            </a:extLst>
          </p:cNvPr>
          <p:cNvSpPr/>
          <p:nvPr/>
        </p:nvSpPr>
        <p:spPr>
          <a:xfrm>
            <a:off x="1660539" y="4068243"/>
            <a:ext cx="960741" cy="119427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A3431C7-62D3-3B76-C797-5A691AF78A4F}"/>
              </a:ext>
            </a:extLst>
          </p:cNvPr>
          <p:cNvSpPr/>
          <p:nvPr/>
        </p:nvSpPr>
        <p:spPr>
          <a:xfrm rot="5400000">
            <a:off x="806409" y="411673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5D38D-B5E6-BAE8-CEDF-6729F6ED1458}"/>
              </a:ext>
            </a:extLst>
          </p:cNvPr>
          <p:cNvSpPr txBox="1"/>
          <p:nvPr/>
        </p:nvSpPr>
        <p:spPr>
          <a:xfrm>
            <a:off x="2766785" y="4434546"/>
            <a:ext cx="9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801CE-A426-F202-674D-BCCB8C3A206D}"/>
              </a:ext>
            </a:extLst>
          </p:cNvPr>
          <p:cNvSpPr txBox="1"/>
          <p:nvPr/>
        </p:nvSpPr>
        <p:spPr>
          <a:xfrm>
            <a:off x="2603517" y="4787170"/>
            <a:ext cx="12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- 8.54%</a:t>
            </a:r>
          </a:p>
        </p:txBody>
      </p:sp>
    </p:spTree>
    <p:extLst>
      <p:ext uri="{BB962C8B-B14F-4D97-AF65-F5344CB8AC3E}">
        <p14:creationId xmlns:p14="http://schemas.microsoft.com/office/powerpoint/2010/main" val="25063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DAC-673A-59CE-E955-B66E8A8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376B-A0B4-E4CE-E768-0FC1E827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197864"/>
            <a:ext cx="7506748" cy="311511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A66A-CE77-5233-0706-1C06E041DB82}"/>
              </a:ext>
            </a:extLst>
          </p:cNvPr>
          <p:cNvSpPr/>
          <p:nvPr/>
        </p:nvSpPr>
        <p:spPr>
          <a:xfrm>
            <a:off x="4033479" y="4312974"/>
            <a:ext cx="3159801" cy="149346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A737E0D-36CB-C2B6-6C23-6CC682814651}"/>
              </a:ext>
            </a:extLst>
          </p:cNvPr>
          <p:cNvSpPr/>
          <p:nvPr/>
        </p:nvSpPr>
        <p:spPr>
          <a:xfrm rot="5400000">
            <a:off x="975883" y="127011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B067A18-4424-58DA-01D1-938664AD76E5}"/>
              </a:ext>
            </a:extLst>
          </p:cNvPr>
          <p:cNvSpPr/>
          <p:nvPr/>
        </p:nvSpPr>
        <p:spPr>
          <a:xfrm rot="10800000">
            <a:off x="6352032" y="134416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0F79331-C3CF-41AD-0FE2-2167E824C320}"/>
              </a:ext>
            </a:extLst>
          </p:cNvPr>
          <p:cNvSpPr/>
          <p:nvPr/>
        </p:nvSpPr>
        <p:spPr>
          <a:xfrm rot="16200000">
            <a:off x="7815596" y="2440925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96E2A-6F93-8815-3C96-6338248EF1F2}"/>
              </a:ext>
            </a:extLst>
          </p:cNvPr>
          <p:cNvSpPr/>
          <p:nvPr/>
        </p:nvSpPr>
        <p:spPr>
          <a:xfrm>
            <a:off x="390145" y="4327779"/>
            <a:ext cx="2670048" cy="78476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AC55-2581-8A7A-81A2-44AE2F111413}"/>
              </a:ext>
            </a:extLst>
          </p:cNvPr>
          <p:cNvSpPr/>
          <p:nvPr/>
        </p:nvSpPr>
        <p:spPr>
          <a:xfrm>
            <a:off x="-12192" y="446441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F13B5-A5CA-24A3-C1C1-3F6F2D98E1AD}"/>
              </a:ext>
            </a:extLst>
          </p:cNvPr>
          <p:cNvSpPr/>
          <p:nvPr/>
        </p:nvSpPr>
        <p:spPr>
          <a:xfrm>
            <a:off x="390145" y="465304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6CE89-C351-285E-D4D0-2C44F5B6C246}"/>
              </a:ext>
            </a:extLst>
          </p:cNvPr>
          <p:cNvSpPr/>
          <p:nvPr/>
        </p:nvSpPr>
        <p:spPr>
          <a:xfrm>
            <a:off x="3062205" y="4299158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66E6-1579-D8E7-416A-283F14D06BB9}"/>
              </a:ext>
            </a:extLst>
          </p:cNvPr>
          <p:cNvSpPr/>
          <p:nvPr/>
        </p:nvSpPr>
        <p:spPr>
          <a:xfrm>
            <a:off x="4032506" y="4306255"/>
            <a:ext cx="1734310" cy="220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2" action="ppaction://hlinkfile"/>
              </a:rPr>
              <a:t>linkedin.com/in/</a:t>
            </a:r>
            <a:r>
              <a:rPr lang="en-US" dirty="0" err="1">
                <a:hlinkClick r:id="rId2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3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pPr>
              <a:tabLst>
                <a:tab pos="1254125" algn="l"/>
              </a:tabLst>
            </a:pPr>
            <a:r>
              <a:rPr lang="en-US" dirty="0"/>
              <a:t>1984 - Executed first SQL statement</a:t>
            </a:r>
            <a:br>
              <a:rPr lang="en-US" dirty="0"/>
            </a:br>
            <a:r>
              <a:rPr lang="en-US" dirty="0"/>
              <a:t>	leading first data warehouse project</a:t>
            </a:r>
          </a:p>
          <a:p>
            <a:r>
              <a:rPr lang="en-US" dirty="0"/>
              <a:t>1994 - Started Data Consulting practice</a:t>
            </a:r>
          </a:p>
          <a:p>
            <a:r>
              <a:rPr lang="en-US" dirty="0"/>
              <a:t>2001 - Began version 1 of SQLXL tools</a:t>
            </a:r>
          </a:p>
          <a:p>
            <a:r>
              <a:rPr lang="en-US" dirty="0"/>
              <a:t>2020 - Retired to pursue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48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least-used indexes with </a:t>
            </a:r>
            <a:r>
              <a:rPr lang="en-US" dirty="0" err="1"/>
              <a:t>nonclustered</a:t>
            </a:r>
            <a:r>
              <a:rPr lang="en-US" dirty="0"/>
              <a:t>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Remove indexes not adding value</a:t>
            </a:r>
          </a:p>
          <a:p>
            <a:pPr lvl="1"/>
            <a:r>
              <a:rPr lang="en-US" dirty="0"/>
              <a:t>Request high-value missing indexes, </a:t>
            </a:r>
            <a:br>
              <a:rPr lang="en-US" dirty="0"/>
            </a:br>
            <a:r>
              <a:rPr lang="en-US" dirty="0"/>
              <a:t>heap clustered indexes,</a:t>
            </a:r>
            <a:br>
              <a:rPr lang="en-US" dirty="0"/>
            </a:br>
            <a:r>
              <a:rPr lang="en-US" dirty="0"/>
              <a:t>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26" y="2378488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392424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edge cases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Azure - SQL Database, SQL Managed Instance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Additional execution parameters</a:t>
            </a:r>
          </a:p>
          <a:p>
            <a:r>
              <a:rPr lang="en-US" dirty="0"/>
              <a:t>Labeling, cell comments, and navigation</a:t>
            </a:r>
          </a:p>
          <a:p>
            <a:r>
              <a:rPr lang="en-US" dirty="0"/>
              <a:t>Documentation (what’s that?)</a:t>
            </a:r>
          </a:p>
          <a:p>
            <a:r>
              <a:rPr lang="en-US" dirty="0"/>
              <a:t>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Looking for 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6" y="2990088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a likely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You can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0753">
            <a:off x="8178778" y="3377695"/>
            <a:ext cx="3677603" cy="2695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900000"/>
            </a:camera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372333"/>
              </p:ext>
            </p:extLst>
          </p:nvPr>
        </p:nvGraphicFramePr>
        <p:xfrm>
          <a:off x="-12970" y="447041"/>
          <a:ext cx="12192001" cy="6090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5066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20658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09091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8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8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576072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1101FE-905A-0EF2-2841-AC8DA3A621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F6B5D-021E-B799-5CE1-F3CD1ECC1E0E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82497-67D9-75FC-71B8-F38180889E16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Your feedback is important to us!</a:t>
            </a:r>
          </a:p>
          <a:p>
            <a:pPr algn="l"/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Please fill out and hand to speaker after the session!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374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14190F-316E-C215-B31A-D215FA4FD6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CEDAC-0C05-749B-871C-494E230254A5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11D62-4346-2347-A51C-3F71079BD0A7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Fill out event evaluation card in your bag and visit all sponsors to be entered to win an Xbox Series X </a:t>
            </a:r>
          </a:p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Must be present to win!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2830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568" y="102899"/>
            <a:ext cx="11192256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b="1" dirty="0"/>
              <a:t>Index (x): Prescriptions for Performance Improvement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153" y="4494717"/>
            <a:ext cx="5230368" cy="1655762"/>
          </a:xfrm>
        </p:spPr>
        <p:txBody>
          <a:bodyPr>
            <a:noAutofit/>
          </a:bodyPr>
          <a:lstStyle/>
          <a:p>
            <a:r>
              <a:rPr lang="en-US" sz="2800" b="1" dirty="0"/>
              <a:t>SQL Saturday Jacksonville 2024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21" y="3367812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675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success story</a:t>
            </a:r>
          </a:p>
          <a:p>
            <a:r>
              <a:rPr lang="en-US" dirty="0"/>
              <a:t>Signs you should start with</a:t>
            </a:r>
            <a:br>
              <a:rPr lang="en-US" dirty="0"/>
            </a:br>
            <a:r>
              <a:rPr lang="en-US" dirty="0"/>
              <a:t>tuning indexes</a:t>
            </a:r>
          </a:p>
          <a:p>
            <a:r>
              <a:rPr lang="en-US" dirty="0"/>
              <a:t>New approach to index tuning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050" name="Picture 2" descr="Free Road Sign photo and picture">
            <a:extLst>
              <a:ext uri="{FF2B5EF4-FFF2-40B4-BE49-F238E27FC236}">
                <a16:creationId xmlns:a16="http://schemas.microsoft.com/office/drawing/2014/main" id="{4DE301F5-309E-6CDF-828F-C1C8E11E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58" y="978408"/>
            <a:ext cx="7634817" cy="387705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Evaluation!</a:t>
            </a:r>
          </a:p>
        </p:txBody>
      </p:sp>
      <p:pic>
        <p:nvPicPr>
          <p:cNvPr id="23556" name="Picture 4" descr="person using a green highlighter to tick a form - filling out survey stock pictures, royalty-free photos &amp; images">
            <a:extLst>
              <a:ext uri="{FF2B5EF4-FFF2-40B4-BE49-F238E27FC236}">
                <a16:creationId xmlns:a16="http://schemas.microsoft.com/office/drawing/2014/main" id="{16AA917A-84D8-869F-4097-B0ED7C848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1417320"/>
            <a:ext cx="5797296" cy="386486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3008" y="502920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192177</TotalTime>
  <Words>5107</Words>
  <Application>Microsoft Office PowerPoint</Application>
  <PresentationFormat>Widescreen</PresentationFormat>
  <Paragraphs>1048</Paragraphs>
  <Slides>80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-apple-system</vt:lpstr>
      <vt:lpstr>Arial</vt:lpstr>
      <vt:lpstr>Calibri</vt:lpstr>
      <vt:lpstr>Calibri Light</vt:lpstr>
      <vt:lpstr>Gotham</vt:lpstr>
      <vt:lpstr>Gotham Black</vt:lpstr>
      <vt:lpstr>IBM Plex Sans</vt:lpstr>
      <vt:lpstr>Roboto</vt:lpstr>
      <vt:lpstr>Wingdings</vt:lpstr>
      <vt:lpstr>Office Theme</vt:lpstr>
      <vt:lpstr>Custom Design</vt:lpstr>
      <vt:lpstr>Index (x): Prescriptions for Performance Improvement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Me</vt:lpstr>
      <vt:lpstr>Agenda</vt:lpstr>
      <vt:lpstr>Why are we here?</vt:lpstr>
      <vt:lpstr>Client Story - Once Upon a Time</vt:lpstr>
      <vt:lpstr>Client Story - Platform</vt:lpstr>
      <vt:lpstr>Signs You Should Start With Tuning Indexes - Business</vt:lpstr>
      <vt:lpstr>Signs You Should Start With Tuning Indexes - Business</vt:lpstr>
      <vt:lpstr>Client Story - Answers - No is Bad</vt:lpstr>
      <vt:lpstr>Signs You Should Start With Tuning Indexes - Technical</vt:lpstr>
      <vt:lpstr>Signs You Should Start With Tuning Indexes - Technical</vt:lpstr>
      <vt:lpstr>Client Story - Answers - Yes is Bad</vt:lpstr>
      <vt:lpstr>New Index Tuning Approach - SQLXL_Index</vt:lpstr>
      <vt:lpstr>Performance Hurt - SQL Metrics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Prioritizing Hurt</vt:lpstr>
      <vt:lpstr>Weighting the Hurt - Current Defaults*</vt:lpstr>
      <vt:lpstr>Client Story - Priority Findings</vt:lpstr>
      <vt:lpstr>PowerPoint Presentation</vt:lpstr>
      <vt:lpstr>PowerPoint Presentation</vt:lpstr>
      <vt:lpstr>PowerPoint Presentation</vt:lpstr>
      <vt:lpstr>Client Story - SQLXL_Index Priority Findings</vt:lpstr>
      <vt:lpstr>Prescription Development - Legacy Approach</vt:lpstr>
      <vt:lpstr>Prescription Development - New Approach</vt:lpstr>
      <vt:lpstr>SQLXL_Index - Prescriptions</vt:lpstr>
      <vt:lpstr>SQLXL_Index - 97 Prescriptions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Client Story - Priority Prescription Implementation</vt:lpstr>
      <vt:lpstr>Client Story – SQL Wait Improvements versus Previous Week</vt:lpstr>
      <vt:lpstr>Client Story – Index Hurt Improvements versus Previous Week</vt:lpstr>
      <vt:lpstr>PowerPoint Presentation</vt:lpstr>
      <vt:lpstr>PowerPoint Presentation</vt:lpstr>
      <vt:lpstr>PowerPoint Presentation</vt:lpstr>
      <vt:lpstr>SQLXL_Index Diagnostics - Sourcing</vt:lpstr>
      <vt:lpstr>SQLXL_Index Metadata &amp; Metric Sources</vt:lpstr>
      <vt:lpstr>SQLXL_Index - 451 Diagnostics (SQL version aware)</vt:lpstr>
      <vt:lpstr>PowerPoint Presentation</vt:lpstr>
      <vt:lpstr>PowerPoint Presentation</vt:lpstr>
      <vt:lpstr>PowerPoint Presentation</vt:lpstr>
      <vt:lpstr>PowerPoint Presentation</vt:lpstr>
      <vt:lpstr>What about Index Metadata and Other Metrics?</vt:lpstr>
      <vt:lpstr>PowerPoint Presentation</vt:lpstr>
      <vt:lpstr>PowerPoint Presentation</vt:lpstr>
      <vt:lpstr>Implementing Index Fixes - Preparation</vt:lpstr>
      <vt:lpstr>Implementing Index Fixes - Application</vt:lpstr>
      <vt:lpstr>Client Story - They Lived Happily Ever After</vt:lpstr>
      <vt:lpstr>Free Stuff!</vt:lpstr>
      <vt:lpstr>Looking for Volunteers to help improve SQLXL_Index</vt:lpstr>
      <vt:lpstr>Summary</vt:lpstr>
      <vt:lpstr>Special thanks to these and other SQL community contributors!</vt:lpstr>
      <vt:lpstr>Questions?</vt:lpstr>
      <vt:lpstr>PowerPoint Presentation</vt:lpstr>
      <vt:lpstr>PowerPoint Presentation</vt:lpstr>
      <vt:lpstr>Thanks for coming!</vt:lpstr>
      <vt:lpstr>Index (x): Prescriptions for Performance Improvement</vt:lpstr>
      <vt:lpstr>Please fill out the Session Evaluation!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4009</cp:revision>
  <dcterms:created xsi:type="dcterms:W3CDTF">2022-12-24T15:55:49Z</dcterms:created>
  <dcterms:modified xsi:type="dcterms:W3CDTF">2024-05-03T20:34:58Z</dcterms:modified>
</cp:coreProperties>
</file>